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7" r:id="rId3"/>
    <p:sldId id="273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89" r:id="rId12"/>
    <p:sldId id="290" r:id="rId13"/>
    <p:sldId id="293" r:id="rId14"/>
    <p:sldId id="294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1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8" r:id="rId47"/>
    <p:sldId id="339" r:id="rId48"/>
    <p:sldId id="341" r:id="rId49"/>
    <p:sldId id="33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98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E5E1D-0479-4810-8ED7-A7E841C7A004}" type="doc">
      <dgm:prSet loTypeId="urn:microsoft.com/office/officeart/2005/8/layout/vList3#1" loCatId="list" qsTypeId="urn:microsoft.com/office/officeart/2005/8/quickstyle/simple2" qsCatId="simple" csTypeId="urn:microsoft.com/office/officeart/2005/8/colors/colorful2" csCatId="colorful" phldr="1"/>
      <dgm:spPr/>
    </dgm:pt>
    <dgm:pt modelId="{F08B5219-9ABF-4C17-8FAF-D3D42658F399}">
      <dgm:prSet phldrT="[Текст]" custT="1"/>
      <dgm:spPr/>
      <dgm:t>
        <a:bodyPr/>
        <a:lstStyle/>
        <a:p>
          <a:r>
            <a:rPr lang="ru-RU" sz="2400" b="1" dirty="0" smtClean="0"/>
            <a:t>Устное народное творчество, древние письменные памятники</a:t>
          </a:r>
          <a:endParaRPr lang="ru-RU" sz="2400" b="1" dirty="0"/>
        </a:p>
      </dgm:t>
    </dgm:pt>
    <dgm:pt modelId="{CF1669F5-F049-4C4E-AC30-D0408CEDEBBC}" type="parTrans" cxnId="{D73A9936-58D7-40DE-B0DA-6718462BEB6D}">
      <dgm:prSet/>
      <dgm:spPr/>
      <dgm:t>
        <a:bodyPr/>
        <a:lstStyle/>
        <a:p>
          <a:endParaRPr lang="ru-RU"/>
        </a:p>
      </dgm:t>
    </dgm:pt>
    <dgm:pt modelId="{8CC5E778-9A89-4977-963B-64E1B4505F8C}" type="sibTrans" cxnId="{D73A9936-58D7-40DE-B0DA-6718462BEB6D}">
      <dgm:prSet/>
      <dgm:spPr/>
      <dgm:t>
        <a:bodyPr/>
        <a:lstStyle/>
        <a:p>
          <a:endParaRPr lang="ru-RU"/>
        </a:p>
      </dgm:t>
    </dgm:pt>
    <dgm:pt modelId="{71C52EA8-621C-4D3E-9C83-CBB91222CCEE}">
      <dgm:prSet phldrT="[Текст]" custT="1"/>
      <dgm:spPr/>
      <dgm:t>
        <a:bodyPr/>
        <a:lstStyle/>
        <a:p>
          <a:r>
            <a:rPr lang="ru-RU" sz="2400" b="1" dirty="0" smtClean="0"/>
            <a:t>Обычаи, традиции народные праздники</a:t>
          </a:r>
          <a:endParaRPr lang="ru-RU" sz="2400" b="1" dirty="0"/>
        </a:p>
      </dgm:t>
    </dgm:pt>
    <dgm:pt modelId="{10F6CBC4-E516-493D-B9AD-A13BAF6FCB48}" type="parTrans" cxnId="{047F52AE-5820-499E-BE8D-AFDBC0D76D83}">
      <dgm:prSet/>
      <dgm:spPr/>
      <dgm:t>
        <a:bodyPr/>
        <a:lstStyle/>
        <a:p>
          <a:endParaRPr lang="ru-RU"/>
        </a:p>
      </dgm:t>
    </dgm:pt>
    <dgm:pt modelId="{79FF9144-AD12-4D1D-BFB9-EEABA0B276DA}" type="sibTrans" cxnId="{047F52AE-5820-499E-BE8D-AFDBC0D76D83}">
      <dgm:prSet/>
      <dgm:spPr/>
      <dgm:t>
        <a:bodyPr/>
        <a:lstStyle/>
        <a:p>
          <a:endParaRPr lang="ru-RU"/>
        </a:p>
      </dgm:t>
    </dgm:pt>
    <dgm:pt modelId="{7BD8E0D0-D4A5-40D5-9BF9-BC89F618AD5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Религия ислам</a:t>
          </a:r>
          <a:endParaRPr lang="ru-RU" sz="2400" b="1" dirty="0"/>
        </a:p>
      </dgm:t>
    </dgm:pt>
    <dgm:pt modelId="{C947F987-8A26-46F2-ACF2-C3B572AD7384}" type="parTrans" cxnId="{11E2C651-DDF8-48F1-882D-4868E7D60C31}">
      <dgm:prSet/>
      <dgm:spPr/>
      <dgm:t>
        <a:bodyPr/>
        <a:lstStyle/>
        <a:p>
          <a:endParaRPr lang="ru-RU"/>
        </a:p>
      </dgm:t>
    </dgm:pt>
    <dgm:pt modelId="{A7706C75-2694-433A-B4F5-B591869FC373}" type="sibTrans" cxnId="{11E2C651-DDF8-48F1-882D-4868E7D60C31}">
      <dgm:prSet/>
      <dgm:spPr/>
      <dgm:t>
        <a:bodyPr/>
        <a:lstStyle/>
        <a:p>
          <a:endParaRPr lang="ru-RU"/>
        </a:p>
      </dgm:t>
    </dgm:pt>
    <dgm:pt modelId="{AB1A2706-099B-4BF2-88E6-EA96D60EDBF0}">
      <dgm:prSet custT="1"/>
      <dgm:spPr/>
      <dgm:t>
        <a:bodyPr/>
        <a:lstStyle/>
        <a:p>
          <a:r>
            <a:rPr lang="ru-RU" sz="2400" b="1" dirty="0" smtClean="0"/>
            <a:t>Достижения науки, художественной культуры</a:t>
          </a:r>
          <a:endParaRPr lang="ru-RU" sz="2400" b="1" dirty="0"/>
        </a:p>
      </dgm:t>
    </dgm:pt>
    <dgm:pt modelId="{CDE343F5-7002-4D4B-963D-CB45AF4D83BE}" type="parTrans" cxnId="{5C76AF04-A2B7-4B78-90C4-12F35AFF6097}">
      <dgm:prSet/>
      <dgm:spPr/>
      <dgm:t>
        <a:bodyPr/>
        <a:lstStyle/>
        <a:p>
          <a:endParaRPr lang="ru-RU"/>
        </a:p>
      </dgm:t>
    </dgm:pt>
    <dgm:pt modelId="{84203DE9-CC43-4985-8AC0-A2EC3565ACC9}" type="sibTrans" cxnId="{5C76AF04-A2B7-4B78-90C4-12F35AFF6097}">
      <dgm:prSet/>
      <dgm:spPr/>
      <dgm:t>
        <a:bodyPr/>
        <a:lstStyle/>
        <a:p>
          <a:endParaRPr lang="ru-RU"/>
        </a:p>
      </dgm:t>
    </dgm:pt>
    <dgm:pt modelId="{45C20EA8-D7DA-4C51-8AB5-4B5B5CF58E34}" type="pres">
      <dgm:prSet presAssocID="{0F6E5E1D-0479-4810-8ED7-A7E841C7A004}" presName="linearFlow" presStyleCnt="0">
        <dgm:presLayoutVars>
          <dgm:dir/>
          <dgm:resizeHandles val="exact"/>
        </dgm:presLayoutVars>
      </dgm:prSet>
      <dgm:spPr/>
    </dgm:pt>
    <dgm:pt modelId="{77AA6B1E-8DD2-4B6D-85E0-A96F332D56C5}" type="pres">
      <dgm:prSet presAssocID="{F08B5219-9ABF-4C17-8FAF-D3D42658F399}" presName="composite" presStyleCnt="0"/>
      <dgm:spPr/>
    </dgm:pt>
    <dgm:pt modelId="{74386C2F-7F58-4C31-8699-C1F3D3769D39}" type="pres">
      <dgm:prSet presAssocID="{F08B5219-9ABF-4C17-8FAF-D3D42658F399}" presName="imgShp" presStyleLbl="fgImgPlace1" presStyleIdx="0" presStyleCnt="4" custLinFactNeighborX="-40483" custLinFactNeighborY="-35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A94ADF-8591-430F-8B06-F7DBFE28F013}" type="pres">
      <dgm:prSet presAssocID="{F08B5219-9ABF-4C17-8FAF-D3D42658F399}" presName="txShp" presStyleLbl="node1" presStyleIdx="0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42675-5621-4EA1-8D02-76519957B503}" type="pres">
      <dgm:prSet presAssocID="{8CC5E778-9A89-4977-963B-64E1B4505F8C}" presName="spacing" presStyleCnt="0"/>
      <dgm:spPr/>
    </dgm:pt>
    <dgm:pt modelId="{9A2C7B13-4226-4CE4-8372-9A61B53AF222}" type="pres">
      <dgm:prSet presAssocID="{71C52EA8-621C-4D3E-9C83-CBB91222CCEE}" presName="composite" presStyleCnt="0"/>
      <dgm:spPr/>
    </dgm:pt>
    <dgm:pt modelId="{18D675D1-343B-49A2-B834-A4DB5328378D}" type="pres">
      <dgm:prSet presAssocID="{71C52EA8-621C-4D3E-9C83-CBB91222CCEE}" presName="imgShp" presStyleLbl="fgImgPlace1" presStyleIdx="1" presStyleCnt="4" custLinFactNeighborX="-29422" custLinFactNeighborY="10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2A4F0B-9B5A-49DC-89E5-7327D606F826}" type="pres">
      <dgm:prSet presAssocID="{71C52EA8-621C-4D3E-9C83-CBB91222CCEE}" presName="txShp" presStyleLbl="node1" presStyleIdx="1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7E74B-2D5F-489D-AF96-DB6104774600}" type="pres">
      <dgm:prSet presAssocID="{79FF9144-AD12-4D1D-BFB9-EEABA0B276DA}" presName="spacing" presStyleCnt="0"/>
      <dgm:spPr/>
    </dgm:pt>
    <dgm:pt modelId="{D261ACCB-59D5-493A-8CB7-5B8040E4F9CF}" type="pres">
      <dgm:prSet presAssocID="{7BD8E0D0-D4A5-40D5-9BF9-BC89F618AD58}" presName="composite" presStyleCnt="0"/>
      <dgm:spPr/>
    </dgm:pt>
    <dgm:pt modelId="{B1DFA164-6D91-41F4-A4AA-68CDDD5BB8F2}" type="pres">
      <dgm:prSet presAssocID="{7BD8E0D0-D4A5-40D5-9BF9-BC89F618AD58}" presName="imgShp" presStyleLbl="fgImgPlace1" presStyleIdx="2" presStyleCnt="4" custLinFactNeighborX="-24915" custLinFactNeighborY="24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FE6938-F195-4D4E-B872-9A142C217AA5}" type="pres">
      <dgm:prSet presAssocID="{7BD8E0D0-D4A5-40D5-9BF9-BC89F618AD58}" presName="txShp" presStyleLbl="node1" presStyleIdx="2" presStyleCnt="4" custScaleX="121000" custScaleY="121000" custLinFactNeighborX="917" custLinFactNeighborY="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A8493-2F96-4EAB-97A1-AD9AC8B002DF}" type="pres">
      <dgm:prSet presAssocID="{A7706C75-2694-433A-B4F5-B591869FC373}" presName="spacing" presStyleCnt="0"/>
      <dgm:spPr/>
    </dgm:pt>
    <dgm:pt modelId="{CDDE2563-FF39-4682-ADD7-73F637080D0F}" type="pres">
      <dgm:prSet presAssocID="{AB1A2706-099B-4BF2-88E6-EA96D60EDBF0}" presName="composite" presStyleCnt="0"/>
      <dgm:spPr/>
    </dgm:pt>
    <dgm:pt modelId="{8D35D20B-3149-462F-B652-7A9AEB0C0F7D}" type="pres">
      <dgm:prSet presAssocID="{AB1A2706-099B-4BF2-88E6-EA96D60EDBF0}" presName="imgShp" presStyleLbl="fgImgPlace1" presStyleIdx="3" presStyleCnt="4" custLinFactNeighborX="-27708" custLinFactNeighborY="-10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E7AC25F-F8F8-4563-8236-E3003A6EDAB5}" type="pres">
      <dgm:prSet presAssocID="{AB1A2706-099B-4BF2-88E6-EA96D60EDBF0}" presName="txShp" presStyleLbl="node1" presStyleIdx="3" presStyleCnt="4" custScaleX="121000" custScaleY="121000" custLinFactNeighborX="917" custLinFactNeighborY="-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8670B-AAB6-4C1D-82C4-3A9F333E5EE7}" type="presOf" srcId="{0F6E5E1D-0479-4810-8ED7-A7E841C7A004}" destId="{45C20EA8-D7DA-4C51-8AB5-4B5B5CF58E34}" srcOrd="0" destOrd="0" presId="urn:microsoft.com/office/officeart/2005/8/layout/vList3#1"/>
    <dgm:cxn modelId="{322B123A-A4F4-4CB2-A32A-E8B844355379}" type="presOf" srcId="{71C52EA8-621C-4D3E-9C83-CBB91222CCEE}" destId="{C12A4F0B-9B5A-49DC-89E5-7327D606F826}" srcOrd="0" destOrd="0" presId="urn:microsoft.com/office/officeart/2005/8/layout/vList3#1"/>
    <dgm:cxn modelId="{047F52AE-5820-499E-BE8D-AFDBC0D76D83}" srcId="{0F6E5E1D-0479-4810-8ED7-A7E841C7A004}" destId="{71C52EA8-621C-4D3E-9C83-CBB91222CCEE}" srcOrd="1" destOrd="0" parTransId="{10F6CBC4-E516-493D-B9AD-A13BAF6FCB48}" sibTransId="{79FF9144-AD12-4D1D-BFB9-EEABA0B276DA}"/>
    <dgm:cxn modelId="{CC102164-8941-4CAC-8DFB-E829E2487BEB}" type="presOf" srcId="{AB1A2706-099B-4BF2-88E6-EA96D60EDBF0}" destId="{0E7AC25F-F8F8-4563-8236-E3003A6EDAB5}" srcOrd="0" destOrd="0" presId="urn:microsoft.com/office/officeart/2005/8/layout/vList3#1"/>
    <dgm:cxn modelId="{D3D0013A-01C3-475E-B908-E453EC7EEE1D}" type="presOf" srcId="{F08B5219-9ABF-4C17-8FAF-D3D42658F399}" destId="{09A94ADF-8591-430F-8B06-F7DBFE28F013}" srcOrd="0" destOrd="0" presId="urn:microsoft.com/office/officeart/2005/8/layout/vList3#1"/>
    <dgm:cxn modelId="{26A7A067-1820-448E-9FFF-C671232EFBFF}" type="presOf" srcId="{7BD8E0D0-D4A5-40D5-9BF9-BC89F618AD58}" destId="{E4FE6938-F195-4D4E-B872-9A142C217AA5}" srcOrd="0" destOrd="0" presId="urn:microsoft.com/office/officeart/2005/8/layout/vList3#1"/>
    <dgm:cxn modelId="{11E2C651-DDF8-48F1-882D-4868E7D60C31}" srcId="{0F6E5E1D-0479-4810-8ED7-A7E841C7A004}" destId="{7BD8E0D0-D4A5-40D5-9BF9-BC89F618AD58}" srcOrd="2" destOrd="0" parTransId="{C947F987-8A26-46F2-ACF2-C3B572AD7384}" sibTransId="{A7706C75-2694-433A-B4F5-B591869FC373}"/>
    <dgm:cxn modelId="{D73A9936-58D7-40DE-B0DA-6718462BEB6D}" srcId="{0F6E5E1D-0479-4810-8ED7-A7E841C7A004}" destId="{F08B5219-9ABF-4C17-8FAF-D3D42658F399}" srcOrd="0" destOrd="0" parTransId="{CF1669F5-F049-4C4E-AC30-D0408CEDEBBC}" sibTransId="{8CC5E778-9A89-4977-963B-64E1B4505F8C}"/>
    <dgm:cxn modelId="{5C76AF04-A2B7-4B78-90C4-12F35AFF6097}" srcId="{0F6E5E1D-0479-4810-8ED7-A7E841C7A004}" destId="{AB1A2706-099B-4BF2-88E6-EA96D60EDBF0}" srcOrd="3" destOrd="0" parTransId="{CDE343F5-7002-4D4B-963D-CB45AF4D83BE}" sibTransId="{84203DE9-CC43-4985-8AC0-A2EC3565ACC9}"/>
    <dgm:cxn modelId="{CA8DD639-425E-4557-8334-DAD9956915C2}" type="presParOf" srcId="{45C20EA8-D7DA-4C51-8AB5-4B5B5CF58E34}" destId="{77AA6B1E-8DD2-4B6D-85E0-A96F332D56C5}" srcOrd="0" destOrd="0" presId="urn:microsoft.com/office/officeart/2005/8/layout/vList3#1"/>
    <dgm:cxn modelId="{2C622213-40AF-4CC7-A4AD-1370F9A7A160}" type="presParOf" srcId="{77AA6B1E-8DD2-4B6D-85E0-A96F332D56C5}" destId="{74386C2F-7F58-4C31-8699-C1F3D3769D39}" srcOrd="0" destOrd="0" presId="urn:microsoft.com/office/officeart/2005/8/layout/vList3#1"/>
    <dgm:cxn modelId="{5BEBD5C4-49F3-4598-8397-1241EB09B23D}" type="presParOf" srcId="{77AA6B1E-8DD2-4B6D-85E0-A96F332D56C5}" destId="{09A94ADF-8591-430F-8B06-F7DBFE28F013}" srcOrd="1" destOrd="0" presId="urn:microsoft.com/office/officeart/2005/8/layout/vList3#1"/>
    <dgm:cxn modelId="{FFD8E85B-0E98-4B9D-B13C-9911B8EA3951}" type="presParOf" srcId="{45C20EA8-D7DA-4C51-8AB5-4B5B5CF58E34}" destId="{B3C42675-5621-4EA1-8D02-76519957B503}" srcOrd="1" destOrd="0" presId="urn:microsoft.com/office/officeart/2005/8/layout/vList3#1"/>
    <dgm:cxn modelId="{51A73C84-A1FD-4526-9DCD-F951191201C1}" type="presParOf" srcId="{45C20EA8-D7DA-4C51-8AB5-4B5B5CF58E34}" destId="{9A2C7B13-4226-4CE4-8372-9A61B53AF222}" srcOrd="2" destOrd="0" presId="urn:microsoft.com/office/officeart/2005/8/layout/vList3#1"/>
    <dgm:cxn modelId="{512DFB36-EA14-45B7-946F-9CCB4B0538DD}" type="presParOf" srcId="{9A2C7B13-4226-4CE4-8372-9A61B53AF222}" destId="{18D675D1-343B-49A2-B834-A4DB5328378D}" srcOrd="0" destOrd="0" presId="urn:microsoft.com/office/officeart/2005/8/layout/vList3#1"/>
    <dgm:cxn modelId="{1002248E-D8F0-4B8D-BBB9-BB7F33B24517}" type="presParOf" srcId="{9A2C7B13-4226-4CE4-8372-9A61B53AF222}" destId="{C12A4F0B-9B5A-49DC-89E5-7327D606F826}" srcOrd="1" destOrd="0" presId="urn:microsoft.com/office/officeart/2005/8/layout/vList3#1"/>
    <dgm:cxn modelId="{0ECD3E23-635C-4141-BB00-DC166CAEF668}" type="presParOf" srcId="{45C20EA8-D7DA-4C51-8AB5-4B5B5CF58E34}" destId="{81B7E74B-2D5F-489D-AF96-DB6104774600}" srcOrd="3" destOrd="0" presId="urn:microsoft.com/office/officeart/2005/8/layout/vList3#1"/>
    <dgm:cxn modelId="{CFFDB7D8-EC64-4D51-B19D-B3FA855EB0FB}" type="presParOf" srcId="{45C20EA8-D7DA-4C51-8AB5-4B5B5CF58E34}" destId="{D261ACCB-59D5-493A-8CB7-5B8040E4F9CF}" srcOrd="4" destOrd="0" presId="urn:microsoft.com/office/officeart/2005/8/layout/vList3#1"/>
    <dgm:cxn modelId="{4383EC8F-AA70-4253-98AA-58D1A7DF9483}" type="presParOf" srcId="{D261ACCB-59D5-493A-8CB7-5B8040E4F9CF}" destId="{B1DFA164-6D91-41F4-A4AA-68CDDD5BB8F2}" srcOrd="0" destOrd="0" presId="urn:microsoft.com/office/officeart/2005/8/layout/vList3#1"/>
    <dgm:cxn modelId="{298A8533-5549-4FED-BA3F-BF19C9183413}" type="presParOf" srcId="{D261ACCB-59D5-493A-8CB7-5B8040E4F9CF}" destId="{E4FE6938-F195-4D4E-B872-9A142C217AA5}" srcOrd="1" destOrd="0" presId="urn:microsoft.com/office/officeart/2005/8/layout/vList3#1"/>
    <dgm:cxn modelId="{440FC9E6-A978-42D1-A94B-5CF685FDE973}" type="presParOf" srcId="{45C20EA8-D7DA-4C51-8AB5-4B5B5CF58E34}" destId="{F31A8493-2F96-4EAB-97A1-AD9AC8B002DF}" srcOrd="5" destOrd="0" presId="urn:microsoft.com/office/officeart/2005/8/layout/vList3#1"/>
    <dgm:cxn modelId="{15CC36A8-AA3B-43D2-8B8E-A113CA75650C}" type="presParOf" srcId="{45C20EA8-D7DA-4C51-8AB5-4B5B5CF58E34}" destId="{CDDE2563-FF39-4682-ADD7-73F637080D0F}" srcOrd="6" destOrd="0" presId="urn:microsoft.com/office/officeart/2005/8/layout/vList3#1"/>
    <dgm:cxn modelId="{704351DE-3C00-4E68-B08B-043B8EAFDF8D}" type="presParOf" srcId="{CDDE2563-FF39-4682-ADD7-73F637080D0F}" destId="{8D35D20B-3149-462F-B652-7A9AEB0C0F7D}" srcOrd="0" destOrd="0" presId="urn:microsoft.com/office/officeart/2005/8/layout/vList3#1"/>
    <dgm:cxn modelId="{D70C687E-F6A9-47BB-BE13-5FA0923EC575}" type="presParOf" srcId="{CDDE2563-FF39-4682-ADD7-73F637080D0F}" destId="{0E7AC25F-F8F8-4563-8236-E3003A6EDAB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94ADF-8591-430F-8B06-F7DBFE28F013}">
      <dsp:nvSpPr>
        <dsp:cNvPr id="0" name=""/>
        <dsp:cNvSpPr/>
      </dsp:nvSpPr>
      <dsp:spPr>
        <a:xfrm rot="10800000">
          <a:off x="739636" y="1"/>
          <a:ext cx="6093154" cy="10851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54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Устное народное творчество, древние письменные памятники</a:t>
          </a:r>
          <a:endParaRPr lang="ru-RU" sz="2400" b="1" kern="1200" dirty="0"/>
        </a:p>
      </dsp:txBody>
      <dsp:txXfrm rot="10800000">
        <a:off x="1010913" y="1"/>
        <a:ext cx="5821877" cy="1085110"/>
      </dsp:txXfrm>
    </dsp:sp>
    <dsp:sp modelId="{74386C2F-7F58-4C31-8699-C1F3D3769D39}">
      <dsp:nvSpPr>
        <dsp:cNvPr id="0" name=""/>
        <dsp:cNvSpPr/>
      </dsp:nvSpPr>
      <dsp:spPr>
        <a:xfrm>
          <a:off x="456943" y="62668"/>
          <a:ext cx="896785" cy="8967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2A4F0B-9B5A-49DC-89E5-7327D606F826}">
      <dsp:nvSpPr>
        <dsp:cNvPr id="0" name=""/>
        <dsp:cNvSpPr/>
      </dsp:nvSpPr>
      <dsp:spPr>
        <a:xfrm rot="10800000">
          <a:off x="739636" y="1352808"/>
          <a:ext cx="6093154" cy="1085110"/>
        </a:xfrm>
        <a:prstGeom prst="homePlate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54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Обычаи, традиции народные праздники</a:t>
          </a:r>
          <a:endParaRPr lang="ru-RU" sz="2400" b="1" kern="1200" dirty="0"/>
        </a:p>
      </dsp:txBody>
      <dsp:txXfrm rot="10800000">
        <a:off x="1010913" y="1352808"/>
        <a:ext cx="5821877" cy="1085110"/>
      </dsp:txXfrm>
    </dsp:sp>
    <dsp:sp modelId="{18D675D1-343B-49A2-B834-A4DB5328378D}">
      <dsp:nvSpPr>
        <dsp:cNvPr id="0" name=""/>
        <dsp:cNvSpPr/>
      </dsp:nvSpPr>
      <dsp:spPr>
        <a:xfrm>
          <a:off x="556136" y="1456306"/>
          <a:ext cx="896785" cy="8967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FE6938-F195-4D4E-B872-9A142C217AA5}">
      <dsp:nvSpPr>
        <dsp:cNvPr id="0" name=""/>
        <dsp:cNvSpPr/>
      </dsp:nvSpPr>
      <dsp:spPr>
        <a:xfrm rot="10800000">
          <a:off x="785813" y="2714647"/>
          <a:ext cx="6093154" cy="108511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54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Религия ислам</a:t>
          </a:r>
          <a:endParaRPr lang="ru-RU" sz="2400" b="1" kern="1200" dirty="0"/>
        </a:p>
      </dsp:txBody>
      <dsp:txXfrm rot="10800000">
        <a:off x="1057090" y="2714647"/>
        <a:ext cx="5821877" cy="1085110"/>
      </dsp:txXfrm>
    </dsp:sp>
    <dsp:sp modelId="{B1DFA164-6D91-41F4-A4AA-68CDDD5BB8F2}">
      <dsp:nvSpPr>
        <dsp:cNvPr id="0" name=""/>
        <dsp:cNvSpPr/>
      </dsp:nvSpPr>
      <dsp:spPr>
        <a:xfrm>
          <a:off x="596554" y="2821956"/>
          <a:ext cx="896785" cy="8967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7AC25F-F8F8-4563-8236-E3003A6EDAB5}">
      <dsp:nvSpPr>
        <dsp:cNvPr id="0" name=""/>
        <dsp:cNvSpPr/>
      </dsp:nvSpPr>
      <dsp:spPr>
        <a:xfrm rot="10800000">
          <a:off x="785813" y="4000527"/>
          <a:ext cx="6093154" cy="1085110"/>
        </a:xfrm>
        <a:prstGeom prst="homePlat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54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Достижения науки, художественной культуры</a:t>
          </a:r>
          <a:endParaRPr lang="ru-RU" sz="2400" b="1" kern="1200" dirty="0"/>
        </a:p>
      </dsp:txBody>
      <dsp:txXfrm rot="10800000">
        <a:off x="1057090" y="4000527"/>
        <a:ext cx="5821877" cy="1085110"/>
      </dsp:txXfrm>
    </dsp:sp>
    <dsp:sp modelId="{8D35D20B-3149-462F-B652-7A9AEB0C0F7D}">
      <dsp:nvSpPr>
        <dsp:cNvPr id="0" name=""/>
        <dsp:cNvSpPr/>
      </dsp:nvSpPr>
      <dsp:spPr>
        <a:xfrm>
          <a:off x="571507" y="4143403"/>
          <a:ext cx="896785" cy="8967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Курбанова А., </a:t>
            </a:r>
            <a:r>
              <a:rPr lang="ru-RU" err="1"/>
              <a:t>Мусаджанов</a:t>
            </a:r>
            <a:r>
              <a:rPr lang="ru-RU"/>
              <a:t> Т. гр.ТС-11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EF3C-7359-4C19-8C32-DE1055F2F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F38F-948C-49EF-AEFF-0252282EF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B154-C418-43AD-9139-49FAC6C82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7AC6-6ECC-4492-B4AA-6FC9EC643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60D7-14AC-409A-AA16-E1FB4BB0D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buxara.org/buhara/bu/bu/Bakha_ad_Din.htm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touruz.narod.ru/articles/articles_4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71480"/>
            <a:ext cx="7498080" cy="480060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7 - Тема: </a:t>
            </a:r>
            <a:r>
              <a:rPr lang="uz-Cyrl-UZ" sz="4000" b="1" dirty="0">
                <a:latin typeface="Times New Roman" pitchFamily="18" charset="0"/>
                <a:cs typeface="Times New Roman" pitchFamily="18" charset="0"/>
              </a:rPr>
              <a:t>Роль религий в духовном возвышении нашего народа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uz-Cyrl-UZ" sz="4000" b="1" dirty="0">
                <a:latin typeface="Times New Roman" pitchFamily="18" charset="0"/>
                <a:cs typeface="Times New Roman" pitchFamily="18" charset="0"/>
              </a:rPr>
              <a:t>Свобода совести в Узбекистане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/>
              <a:t> 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0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smtClean="0">
                <a:effectLst/>
              </a:rPr>
              <a:t>РЕЛИГИЯ – </a:t>
            </a:r>
            <a:r>
              <a:rPr lang="ru-RU" sz="4000" smtClean="0"/>
              <a:t>источник духовности</a:t>
            </a:r>
          </a:p>
        </p:txBody>
      </p:sp>
      <p:sp>
        <p:nvSpPr>
          <p:cNvPr id="6953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3357563"/>
            <a:ext cx="7451725" cy="3240087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Памятник «Авесте» в Ургенче</a:t>
            </a:r>
          </a:p>
        </p:txBody>
      </p:sp>
      <p:pic>
        <p:nvPicPr>
          <p:cNvPr id="74756" name="Picture 4" descr="Отсканировано 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430962" cy="4464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Источники мусульманского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Коран - священная книга мусульман, состоящая из 114 сур</a:t>
            </a:r>
          </a:p>
          <a:p>
            <a:r>
              <a:rPr lang="ru-RU" dirty="0" smtClean="0"/>
              <a:t>Сура  - с араб. «шеренга, ряд». Сура делится на </a:t>
            </a:r>
            <a:r>
              <a:rPr lang="ru-RU" dirty="0" err="1" smtClean="0"/>
              <a:t>айяты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Айа</a:t>
            </a:r>
            <a:r>
              <a:rPr lang="ru-RU" dirty="0" smtClean="0"/>
              <a:t> – (мн.ч. «</a:t>
            </a:r>
            <a:r>
              <a:rPr lang="ru-RU" dirty="0" err="1" smtClean="0"/>
              <a:t>айат</a:t>
            </a:r>
            <a:r>
              <a:rPr lang="ru-RU" dirty="0" smtClean="0"/>
              <a:t>») – наименьший выделяемый отрывок коранического текста.</a:t>
            </a:r>
          </a:p>
          <a:p>
            <a:r>
              <a:rPr lang="ru-RU" dirty="0" err="1" smtClean="0"/>
              <a:t>Мусхаф</a:t>
            </a:r>
            <a:r>
              <a:rPr lang="ru-RU" dirty="0" smtClean="0"/>
              <a:t> – Коран в редакции </a:t>
            </a:r>
            <a:r>
              <a:rPr lang="ru-RU" dirty="0" err="1" smtClean="0"/>
              <a:t>Усмана</a:t>
            </a:r>
            <a:r>
              <a:rPr lang="ru-RU" dirty="0" smtClean="0"/>
              <a:t> (Османа) – текст, используемый по настоящее время.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504960" cy="50339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мнению авторитетных </a:t>
            </a:r>
            <a:r>
              <a:rPr lang="ru-RU" dirty="0" err="1" smtClean="0"/>
              <a:t>факихов</a:t>
            </a:r>
            <a:r>
              <a:rPr lang="ru-RU" dirty="0" smtClean="0"/>
              <a:t>, юридические положения Корана содержатся в «правовых строфах»: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устанавливающие личный статус (70)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 касающиеся гражданского права (70)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уголовно-правового характера (30)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 регламентирующие судебную процедуру (13)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 конституционные (10)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 касающиеся экономики и финансов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Относящиеся к международному праву (25)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14422"/>
            <a:ext cx="3115384" cy="2160000"/>
          </a:xfrm>
          <a:effectLst>
            <a:softEdge rad="112500"/>
          </a:effectLst>
        </p:spPr>
      </p:pic>
      <p:sp>
        <p:nvSpPr>
          <p:cNvPr id="20484" name="AutoShape 4"/>
          <p:cNvSpPr>
            <a:spLocks noGrp="1" noChangeArrowheads="1"/>
          </p:cNvSpPr>
          <p:nvPr>
            <p:ph type="body" sz="half" idx="3"/>
          </p:nvPr>
        </p:nvSpPr>
        <p:spPr>
          <a:xfrm>
            <a:off x="142875" y="3114675"/>
            <a:ext cx="8785225" cy="3743325"/>
          </a:xfrm>
          <a:prstGeom prst="horizontalScroll">
            <a:avLst>
              <a:gd name="adj" fmla="val 12500"/>
            </a:avLst>
          </a:prstGeom>
          <a:solidFill>
            <a:srgbClr val="CCCC66">
              <a:alpha val="32156"/>
            </a:srgbClr>
          </a:solidFill>
          <a:ln w="28575">
            <a:solidFill>
              <a:srgbClr val="462B2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58362A"/>
              </a:buClr>
              <a:buSzPct val="90000"/>
            </a:pPr>
            <a:r>
              <a:rPr lang="ru-RU" sz="1600" dirty="0" smtClean="0"/>
              <a:t>     </a:t>
            </a:r>
            <a:r>
              <a:rPr lang="ru-RU" sz="2400" b="1" dirty="0" smtClean="0"/>
              <a:t>Десятки бесценных редких произведений мыслителей Востока – Имама </a:t>
            </a:r>
            <a:r>
              <a:rPr lang="ru-RU" sz="2400" b="1" dirty="0" err="1" smtClean="0"/>
              <a:t>аль-Бухари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Аль-Фергани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Ат-Термези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Б.Маргинани</a:t>
            </a:r>
            <a:r>
              <a:rPr lang="ru-RU" sz="2400" b="1" dirty="0" smtClean="0"/>
              <a:t>, Имама </a:t>
            </a:r>
            <a:r>
              <a:rPr lang="ru-RU" sz="2400" b="1" dirty="0" err="1" smtClean="0"/>
              <a:t>аль-Матуриди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М.Замахшари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А.Темура</a:t>
            </a:r>
            <a:r>
              <a:rPr lang="ru-RU" sz="2400" b="1" dirty="0" smtClean="0"/>
              <a:t>, М.Улугбека, Бабура, </a:t>
            </a:r>
            <a:r>
              <a:rPr lang="ru-RU" sz="2400" b="1" dirty="0" err="1" smtClean="0"/>
              <a:t>К.Бехзада</a:t>
            </a:r>
            <a:r>
              <a:rPr lang="ru-RU" sz="2400" b="1" dirty="0" smtClean="0"/>
              <a:t>, Али Язди, ан-Насави и многих других изданы на узбекском, английском, французском, немецком, японском и других иностранных языках.</a:t>
            </a:r>
          </a:p>
        </p:txBody>
      </p:sp>
      <p:pic>
        <p:nvPicPr>
          <p:cNvPr id="240645" name="Picture 5" descr="1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21770" r="-1814" b="20070"/>
          <a:stretch>
            <a:fillRect/>
          </a:stretch>
        </p:blipFill>
        <p:spPr>
          <a:xfrm>
            <a:off x="3571868" y="1285860"/>
            <a:ext cx="3462338" cy="1981200"/>
          </a:xfrm>
          <a:effectLst>
            <a:softEdge rad="112500"/>
          </a:effectLst>
        </p:spPr>
      </p:pic>
      <p:pic>
        <p:nvPicPr>
          <p:cNvPr id="240646" name="Picture 6" descr="iЗамахша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071546"/>
            <a:ext cx="14658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Замахша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7606" y="1223946"/>
            <a:ext cx="14658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464050" cy="5111750"/>
          </a:xfrm>
          <a:prstGeom prst="foldedCorner">
            <a:avLst>
              <a:gd name="adj" fmla="val 13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anchor="ctr"/>
          <a:lstStyle/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Мемориальные комплексы и памятники выдающимся деятелям, воздвигнутые в Узбекистане в годы независимости, служат укреплению духовности  общества, росту у нашего народа, особенно молодежи, национальной гордости и национального самосознания</a:t>
            </a:r>
          </a:p>
        </p:txBody>
      </p:sp>
      <p:pic>
        <p:nvPicPr>
          <p:cNvPr id="239620" name="Picture 4" descr="Мавзолей Гиждуван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981075"/>
            <a:ext cx="2817812" cy="21605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9621" name="Picture 5" descr="595Компл имам Ат-Термези Сурхоб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838"/>
            <a:ext cx="3217862" cy="214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9622" name="Picture 6" descr="Самарканд, памятник Накшбанди"/>
          <p:cNvPicPr>
            <a:picLocks noChangeAspect="1" noChangeArrowheads="1"/>
          </p:cNvPicPr>
          <p:nvPr/>
        </p:nvPicPr>
        <p:blipFill>
          <a:blip r:embed="rId4"/>
          <a:srcRect r="11646"/>
          <a:stretch>
            <a:fillRect/>
          </a:stretch>
        </p:blipFill>
        <p:spPr bwMode="auto">
          <a:xfrm>
            <a:off x="5580063" y="4437063"/>
            <a:ext cx="3240087" cy="214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РЕЛИГИЯ</a:t>
            </a:r>
          </a:p>
        </p:txBody>
      </p:sp>
      <p:sp>
        <p:nvSpPr>
          <p:cNvPr id="714756" name="Rectangle 4"/>
          <p:cNvSpPr>
            <a:spLocks noChangeArrowheads="1"/>
          </p:cNvSpPr>
          <p:nvPr/>
        </p:nvSpPr>
        <p:spPr bwMode="auto">
          <a:xfrm>
            <a:off x="5435600" y="260350"/>
            <a:ext cx="2808288" cy="576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65000"/>
              </a:lnSpc>
            </a:pPr>
            <a:r>
              <a:rPr lang="ru-RU">
                <a:solidFill>
                  <a:schemeClr val="tx2"/>
                </a:solidFill>
                <a:latin typeface="Tahoma" pitchFamily="34" charset="0"/>
              </a:rPr>
              <a:t>Духовность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ru-RU">
                <a:solidFill>
                  <a:schemeClr val="tx2"/>
                </a:solidFill>
                <a:latin typeface="Tahoma" pitchFamily="34" charset="0"/>
              </a:rPr>
              <a:t>- источник роста  и могущества человека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1773238"/>
            <a:ext cx="8531225" cy="4608512"/>
            <a:chOff x="204" y="1162"/>
            <a:chExt cx="5374" cy="2903"/>
          </a:xfrm>
        </p:grpSpPr>
        <p:sp>
          <p:nvSpPr>
            <p:cNvPr id="76805" name="AutoShape 6"/>
            <p:cNvSpPr>
              <a:spLocks noChangeArrowheads="1"/>
            </p:cNvSpPr>
            <p:nvPr/>
          </p:nvSpPr>
          <p:spPr bwMode="auto">
            <a:xfrm>
              <a:off x="1247" y="3067"/>
              <a:ext cx="1519" cy="9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40052"/>
                </a:gs>
                <a:gs pos="100000">
                  <a:srgbClr val="4C0026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40052"/>
              </a:extrusionClr>
            </a:sp3d>
          </p:spPr>
          <p:txBody>
            <a:bodyPr anchor="ctr">
              <a:flatTx/>
            </a:bodyPr>
            <a:lstStyle/>
            <a:p>
              <a:pPr>
                <a:lnSpc>
                  <a:spcPct val="85000"/>
                </a:lnSpc>
              </a:pPr>
              <a:endParaRPr lang="ru-RU" sz="2800" baseline="16000">
                <a:solidFill>
                  <a:srgbClr val="FF0000"/>
                </a:solidFill>
                <a:latin typeface="Tahoma" pitchFamily="34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2800" baseline="16000">
                  <a:solidFill>
                    <a:schemeClr val="tx2"/>
                  </a:solidFill>
                  <a:latin typeface="Tahoma" pitchFamily="34" charset="0"/>
                </a:rPr>
                <a:t>Передача исторических и культурных ценностей</a:t>
              </a:r>
            </a:p>
          </p:txBody>
        </p:sp>
        <p:sp>
          <p:nvSpPr>
            <p:cNvPr id="714759" name="AutoShape 7"/>
            <p:cNvSpPr>
              <a:spLocks noChangeArrowheads="1"/>
            </p:cNvSpPr>
            <p:nvPr/>
          </p:nvSpPr>
          <p:spPr bwMode="auto">
            <a:xfrm>
              <a:off x="4150" y="1616"/>
              <a:ext cx="1428" cy="1044"/>
            </a:xfrm>
            <a:prstGeom prst="roundRect">
              <a:avLst>
                <a:gd name="adj" fmla="val 1513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57150" algn="ctr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4D4D4D"/>
              </a:extrusionClr>
            </a:sp3d>
          </p:spPr>
          <p:txBody>
            <a:bodyPr anchor="ctr">
              <a:flatTx/>
            </a:bodyPr>
            <a:lstStyle/>
            <a:p>
              <a:pPr>
                <a:defRPr/>
              </a:pPr>
              <a:r>
                <a:rPr lang="ru-RU" sz="2800" baseline="16000" dirty="0">
                  <a:solidFill>
                    <a:schemeClr val="tx2"/>
                  </a:solidFill>
                  <a:latin typeface="Tahoma" pitchFamily="34" charset="0"/>
                </a:rPr>
                <a:t>Формирование высокой духовности</a:t>
              </a:r>
            </a:p>
          </p:txBody>
        </p:sp>
        <p:sp>
          <p:nvSpPr>
            <p:cNvPr id="76807" name="AutoShape 8"/>
            <p:cNvSpPr>
              <a:spLocks noChangeArrowheads="1"/>
            </p:cNvSpPr>
            <p:nvPr/>
          </p:nvSpPr>
          <p:spPr bwMode="auto">
            <a:xfrm>
              <a:off x="204" y="1570"/>
              <a:ext cx="1473" cy="998"/>
            </a:xfrm>
            <a:prstGeom prst="roundRect">
              <a:avLst>
                <a:gd name="adj" fmla="val 15431"/>
              </a:avLst>
            </a:prstGeom>
            <a:gradFill rotWithShape="1">
              <a:gsLst>
                <a:gs pos="0">
                  <a:srgbClr val="00A1F2"/>
                </a:gs>
                <a:gs pos="100000">
                  <a:srgbClr val="004B7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A1F2"/>
              </a:extrusionClr>
            </a:sp3d>
          </p:spPr>
          <p:txBody>
            <a:bodyPr>
              <a:flatTx/>
            </a:bodyPr>
            <a:lstStyle/>
            <a:p>
              <a:endParaRPr lang="ru-RU" sz="2800" baseline="16000">
                <a:solidFill>
                  <a:srgbClr val="FF0000"/>
                </a:solidFill>
                <a:latin typeface="Tahoma" pitchFamily="34" charset="0"/>
              </a:endParaRPr>
            </a:p>
            <a:p>
              <a:r>
                <a:rPr lang="ru-RU" sz="2800" baseline="16000">
                  <a:solidFill>
                    <a:schemeClr val="tx2"/>
                  </a:solidFill>
                  <a:latin typeface="Tahoma" pitchFamily="34" charset="0"/>
                </a:rPr>
                <a:t>Нравственное воспитание человека </a:t>
              </a:r>
            </a:p>
          </p:txBody>
        </p:sp>
        <p:sp>
          <p:nvSpPr>
            <p:cNvPr id="76808" name="AutoShape 9"/>
            <p:cNvSpPr>
              <a:spLocks noChangeArrowheads="1"/>
            </p:cNvSpPr>
            <p:nvPr/>
          </p:nvSpPr>
          <p:spPr bwMode="auto">
            <a:xfrm>
              <a:off x="3061" y="2976"/>
              <a:ext cx="1519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26C00"/>
                </a:gs>
                <a:gs pos="100000">
                  <a:srgbClr val="4432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26C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ru-RU" sz="2800" baseline="16000">
                  <a:solidFill>
                    <a:schemeClr val="tx2"/>
                  </a:solidFill>
                  <a:latin typeface="Tahoma" pitchFamily="34" charset="0"/>
                </a:rPr>
                <a:t>Участие в политической и общественной жизни </a:t>
              </a:r>
            </a:p>
          </p:txBody>
        </p:sp>
        <p:sp>
          <p:nvSpPr>
            <p:cNvPr id="714762" name="AutoShape 10"/>
            <p:cNvSpPr>
              <a:spLocks noChangeArrowheads="1"/>
            </p:cNvSpPr>
            <p:nvPr/>
          </p:nvSpPr>
          <p:spPr bwMode="auto">
            <a:xfrm flipV="1">
              <a:off x="1882" y="1162"/>
              <a:ext cx="1860" cy="1044"/>
            </a:xfrm>
            <a:prstGeom prst="roundRect">
              <a:avLst>
                <a:gd name="adj" fmla="val 20037"/>
              </a:avLst>
            </a:prstGeom>
            <a:gradFill rotWithShape="1">
              <a:gsLst>
                <a:gs pos="0">
                  <a:srgbClr val="799780"/>
                </a:gs>
                <a:gs pos="100000">
                  <a:srgbClr val="7997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 algn="ctr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99780"/>
              </a:extrusionClr>
            </a:sp3d>
          </p:spPr>
          <p:txBody>
            <a:bodyPr rot="10800000" anchor="ctr">
              <a:flatTx/>
            </a:bodyPr>
            <a:lstStyle/>
            <a:p>
              <a:pPr>
                <a:defRPr/>
              </a:pPr>
              <a:r>
                <a:rPr lang="ru-RU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Роль религии в процессе духовного возрождения</a:t>
              </a:r>
            </a:p>
          </p:txBody>
        </p:sp>
        <p:cxnSp>
          <p:nvCxnSpPr>
            <p:cNvPr id="76810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3560" y="2432"/>
              <a:ext cx="1" cy="1"/>
            </a:xfrm>
            <a:prstGeom prst="bentConnector3">
              <a:avLst>
                <a:gd name="adj1" fmla="val -25100009"/>
              </a:avLst>
            </a:prstGeom>
            <a:noFill/>
            <a:ln w="9525">
              <a:noFill/>
              <a:miter lim="800000"/>
              <a:headEnd/>
              <a:tailEnd/>
            </a:ln>
          </p:spPr>
        </p:cxnSp>
        <p:cxnSp>
          <p:nvCxnSpPr>
            <p:cNvPr id="76811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3215" y="2369"/>
              <a:ext cx="726" cy="398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</p:cxnSp>
        <p:cxnSp>
          <p:nvCxnSpPr>
            <p:cNvPr id="76812" name="AutoShape 13"/>
            <p:cNvCxnSpPr>
              <a:cxnSpLocks noChangeShapeType="1"/>
            </p:cNvCxnSpPr>
            <p:nvPr/>
          </p:nvCxnSpPr>
          <p:spPr bwMode="auto">
            <a:xfrm rot="5400000">
              <a:off x="1853" y="2370"/>
              <a:ext cx="862" cy="532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</p:cxnSp>
        <p:cxnSp>
          <p:nvCxnSpPr>
            <p:cNvPr id="76813" name="AutoShape 14"/>
            <p:cNvCxnSpPr>
              <a:cxnSpLocks noChangeShapeType="1"/>
            </p:cNvCxnSpPr>
            <p:nvPr/>
          </p:nvCxnSpPr>
          <p:spPr bwMode="auto">
            <a:xfrm rot="-5400000">
              <a:off x="1610" y="2205"/>
              <a:ext cx="363" cy="273"/>
            </a:xfrm>
            <a:prstGeom prst="bentConnector3">
              <a:avLst>
                <a:gd name="adj1" fmla="val -76310"/>
              </a:avLst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</p:cxnSp>
        <p:cxnSp>
          <p:nvCxnSpPr>
            <p:cNvPr id="76814" name="AutoShape 15"/>
            <p:cNvCxnSpPr>
              <a:cxnSpLocks noChangeShapeType="1"/>
            </p:cNvCxnSpPr>
            <p:nvPr/>
          </p:nvCxnSpPr>
          <p:spPr bwMode="auto">
            <a:xfrm>
              <a:off x="3833" y="1842"/>
              <a:ext cx="318" cy="296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5" name="AutoShape 5"/>
          <p:cNvSpPr>
            <a:spLocks noChangeArrowheads="1"/>
          </p:cNvSpPr>
          <p:nvPr/>
        </p:nvSpPr>
        <p:spPr bwMode="auto">
          <a:xfrm rot="10800000">
            <a:off x="2341563" y="1484313"/>
            <a:ext cx="4465637" cy="18716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57150" cmpd="thinThick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Религия</a:t>
            </a:r>
          </a:p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ислам</a:t>
            </a:r>
            <a:endParaRPr lang="ru-RU" sz="2400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Line 6"/>
          <p:cNvSpPr>
            <a:spLocks noChangeShapeType="1"/>
          </p:cNvSpPr>
          <p:nvPr/>
        </p:nvSpPr>
        <p:spPr bwMode="auto">
          <a:xfrm flipH="1">
            <a:off x="2124075" y="3357563"/>
            <a:ext cx="1512888" cy="863600"/>
          </a:xfrm>
          <a:prstGeom prst="line">
            <a:avLst/>
          </a:prstGeom>
          <a:noFill/>
          <a:ln w="38100" cmpd="dbl">
            <a:solidFill>
              <a:srgbClr val="FFFF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07" name="Rectangle 7"/>
          <p:cNvSpPr>
            <a:spLocks noChangeArrowheads="1"/>
          </p:cNvSpPr>
          <p:nvPr/>
        </p:nvSpPr>
        <p:spPr bwMode="auto">
          <a:xfrm>
            <a:off x="468313" y="4221163"/>
            <a:ext cx="2809875" cy="1944687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dbl" algn="ctr">
            <a:noFill/>
            <a:miter lim="800000"/>
            <a:headEnd/>
            <a:tailEnd/>
          </a:ln>
          <a:effectLst>
            <a:outerShdw dist="107763" dir="18900000" algn="ctr" rotWithShape="0">
              <a:srgbClr val="9933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 b="1">
                <a:solidFill>
                  <a:srgbClr val="FFFFCC"/>
                </a:solidFill>
              </a:rPr>
              <a:t>Мерило развития </a:t>
            </a:r>
          </a:p>
          <a:p>
            <a:pPr marL="342900" indent="-342900">
              <a:defRPr/>
            </a:pPr>
            <a:r>
              <a:rPr lang="ru-RU" sz="2000" b="1">
                <a:solidFill>
                  <a:srgbClr val="FFFFCC"/>
                </a:solidFill>
              </a:rPr>
              <a:t>духовности</a:t>
            </a:r>
          </a:p>
        </p:txBody>
      </p:sp>
      <p:sp>
        <p:nvSpPr>
          <p:cNvPr id="716808" name="Rectangle 8"/>
          <p:cNvSpPr>
            <a:spLocks noChangeArrowheads="1"/>
          </p:cNvSpPr>
          <p:nvPr/>
        </p:nvSpPr>
        <p:spPr bwMode="auto">
          <a:xfrm>
            <a:off x="5940425" y="4292600"/>
            <a:ext cx="2881313" cy="1944688"/>
          </a:xfrm>
          <a:prstGeom prst="rect">
            <a:avLst/>
          </a:prstGeom>
          <a:gradFill rotWithShape="1">
            <a:gsLst>
              <a:gs pos="0">
                <a:srgbClr val="FF8409">
                  <a:gamma/>
                  <a:shade val="46275"/>
                  <a:invGamma/>
                </a:srgbClr>
              </a:gs>
              <a:gs pos="50000">
                <a:srgbClr val="FF8409"/>
              </a:gs>
              <a:gs pos="100000">
                <a:srgbClr val="FF840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dbl" algn="ctr">
            <a:noFill/>
            <a:miter lim="800000"/>
            <a:headEnd/>
            <a:tailEnd/>
          </a:ln>
          <a:effectLst>
            <a:outerShdw dist="107763" dir="18900000" algn="ctr" rotWithShape="0">
              <a:srgbClr val="FF99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endParaRPr lang="ru-RU" sz="1800" b="1">
              <a:solidFill>
                <a:srgbClr val="FFFFCC"/>
              </a:solidFill>
            </a:endParaRPr>
          </a:p>
          <a:p>
            <a:pPr marL="342900" indent="-342900">
              <a:defRPr/>
            </a:pPr>
            <a:endParaRPr lang="ru-RU" sz="1800" b="1">
              <a:solidFill>
                <a:srgbClr val="FFFFCC"/>
              </a:solidFill>
            </a:endParaRPr>
          </a:p>
          <a:p>
            <a:pPr marL="342900" indent="-342900">
              <a:defRPr/>
            </a:pPr>
            <a:r>
              <a:rPr lang="ru-RU" sz="1800" b="1">
                <a:solidFill>
                  <a:srgbClr val="FFFFCC"/>
                </a:solidFill>
              </a:rPr>
              <a:t>Система идей и </a:t>
            </a:r>
          </a:p>
          <a:p>
            <a:pPr marL="342900" indent="-342900">
              <a:defRPr/>
            </a:pPr>
            <a:r>
              <a:rPr lang="ru-RU" sz="1800" b="1">
                <a:solidFill>
                  <a:srgbClr val="FFFFCC"/>
                </a:solidFill>
              </a:rPr>
              <a:t>взглядов о правде и </a:t>
            </a:r>
          </a:p>
          <a:p>
            <a:pPr marL="342900" indent="-342900">
              <a:defRPr/>
            </a:pPr>
            <a:r>
              <a:rPr lang="ru-RU" sz="1800" b="1">
                <a:solidFill>
                  <a:srgbClr val="FFFFCC"/>
                </a:solidFill>
              </a:rPr>
              <a:t>справедливости,</a:t>
            </a:r>
          </a:p>
          <a:p>
            <a:pPr marL="342900" indent="-342900">
              <a:defRPr/>
            </a:pPr>
            <a:r>
              <a:rPr lang="ru-RU" sz="1800" b="1">
                <a:solidFill>
                  <a:srgbClr val="FFFFCC"/>
                </a:solidFill>
              </a:rPr>
              <a:t>совести и правдивости,</a:t>
            </a:r>
          </a:p>
          <a:p>
            <a:pPr marL="342900" indent="-342900">
              <a:defRPr/>
            </a:pPr>
            <a:r>
              <a:rPr lang="ru-RU" sz="1800" b="1">
                <a:solidFill>
                  <a:srgbClr val="FFFFCC"/>
                </a:solidFill>
              </a:rPr>
              <a:t>закрепленных в форме </a:t>
            </a:r>
          </a:p>
          <a:p>
            <a:pPr marL="342900" indent="-342900">
              <a:defRPr/>
            </a:pPr>
            <a:r>
              <a:rPr lang="ru-RU" sz="1800" b="1">
                <a:solidFill>
                  <a:srgbClr val="FFFFCC"/>
                </a:solidFill>
              </a:rPr>
              <a:t>устоявшихся правил</a:t>
            </a:r>
          </a:p>
          <a:p>
            <a:pPr marL="342900" indent="-342900">
              <a:defRPr/>
            </a:pPr>
            <a:endParaRPr lang="ru-RU" sz="36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44575" y="1916113"/>
            <a:ext cx="1728788" cy="1008062"/>
            <a:chOff x="975" y="1434"/>
            <a:chExt cx="726" cy="499"/>
          </a:xfrm>
        </p:grpSpPr>
        <p:sp>
          <p:nvSpPr>
            <p:cNvPr id="77840" name="Line 10"/>
            <p:cNvSpPr>
              <a:spLocks noChangeShapeType="1"/>
            </p:cNvSpPr>
            <p:nvPr/>
          </p:nvSpPr>
          <p:spPr bwMode="auto">
            <a:xfrm>
              <a:off x="975" y="1434"/>
              <a:ext cx="726" cy="227"/>
            </a:xfrm>
            <a:prstGeom prst="line">
              <a:avLst/>
            </a:prstGeom>
            <a:noFill/>
            <a:ln w="57150" cmpd="thinThick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Line 11"/>
            <p:cNvSpPr>
              <a:spLocks noChangeShapeType="1"/>
            </p:cNvSpPr>
            <p:nvPr/>
          </p:nvSpPr>
          <p:spPr bwMode="auto">
            <a:xfrm flipH="1">
              <a:off x="975" y="1661"/>
              <a:ext cx="726" cy="272"/>
            </a:xfrm>
            <a:prstGeom prst="line">
              <a:avLst/>
            </a:prstGeom>
            <a:noFill/>
            <a:ln w="57150" cmpd="thinThick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rot="10800000">
            <a:off x="6443663" y="1773238"/>
            <a:ext cx="1943100" cy="1008062"/>
            <a:chOff x="975" y="1434"/>
            <a:chExt cx="726" cy="499"/>
          </a:xfrm>
        </p:grpSpPr>
        <p:sp>
          <p:nvSpPr>
            <p:cNvPr id="77838" name="Line 13"/>
            <p:cNvSpPr>
              <a:spLocks noChangeShapeType="1"/>
            </p:cNvSpPr>
            <p:nvPr/>
          </p:nvSpPr>
          <p:spPr bwMode="auto">
            <a:xfrm>
              <a:off x="975" y="1434"/>
              <a:ext cx="726" cy="227"/>
            </a:xfrm>
            <a:prstGeom prst="line">
              <a:avLst/>
            </a:prstGeom>
            <a:noFill/>
            <a:ln w="57150" cmpd="thinThick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9" name="Line 14"/>
            <p:cNvSpPr>
              <a:spLocks noChangeShapeType="1"/>
            </p:cNvSpPr>
            <p:nvPr/>
          </p:nvSpPr>
          <p:spPr bwMode="auto">
            <a:xfrm flipH="1">
              <a:off x="975" y="1661"/>
              <a:ext cx="726" cy="272"/>
            </a:xfrm>
            <a:prstGeom prst="line">
              <a:avLst/>
            </a:prstGeom>
            <a:noFill/>
            <a:ln w="57150" cmpd="thinThick">
              <a:solidFill>
                <a:srgbClr val="FF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32" name="Line 16"/>
          <p:cNvSpPr>
            <a:spLocks noChangeShapeType="1"/>
          </p:cNvSpPr>
          <p:nvPr/>
        </p:nvSpPr>
        <p:spPr bwMode="auto">
          <a:xfrm>
            <a:off x="5581650" y="3357563"/>
            <a:ext cx="1511300" cy="863600"/>
          </a:xfrm>
          <a:prstGeom prst="line">
            <a:avLst/>
          </a:prstGeom>
          <a:noFill/>
          <a:ln w="38100" cmpd="dbl">
            <a:solidFill>
              <a:srgbClr val="FFFF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Text Box 18"/>
          <p:cNvSpPr txBox="1">
            <a:spLocks noChangeArrowheads="1"/>
          </p:cNvSpPr>
          <p:nvPr/>
        </p:nvSpPr>
        <p:spPr bwMode="auto">
          <a:xfrm>
            <a:off x="541338" y="2205038"/>
            <a:ext cx="1584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CC"/>
                </a:solidFill>
              </a:rPr>
              <a:t>КОРАН</a:t>
            </a:r>
          </a:p>
        </p:txBody>
      </p:sp>
      <p:sp>
        <p:nvSpPr>
          <p:cNvPr id="77834" name="Text Box 19"/>
          <p:cNvSpPr txBox="1">
            <a:spLocks noChangeArrowheads="1"/>
          </p:cNvSpPr>
          <p:nvPr/>
        </p:nvSpPr>
        <p:spPr bwMode="auto">
          <a:xfrm>
            <a:off x="7524750" y="2133600"/>
            <a:ext cx="1368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77835" name="Text Box 20"/>
          <p:cNvSpPr txBox="1">
            <a:spLocks noChangeArrowheads="1"/>
          </p:cNvSpPr>
          <p:nvPr/>
        </p:nvSpPr>
        <p:spPr bwMode="auto">
          <a:xfrm>
            <a:off x="7021513" y="2205038"/>
            <a:ext cx="14398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77836" name="Text Box 21"/>
          <p:cNvSpPr txBox="1">
            <a:spLocks noChangeArrowheads="1"/>
          </p:cNvSpPr>
          <p:nvPr/>
        </p:nvSpPr>
        <p:spPr bwMode="auto">
          <a:xfrm>
            <a:off x="7019925" y="2133600"/>
            <a:ext cx="17287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CC"/>
                </a:solidFill>
              </a:rPr>
              <a:t>ХАДИСЫ</a:t>
            </a:r>
          </a:p>
        </p:txBody>
      </p:sp>
      <p:sp>
        <p:nvSpPr>
          <p:cNvPr id="716822" name="Rectangle 22"/>
          <p:cNvSpPr>
            <a:spLocks noChangeArrowheads="1"/>
          </p:cNvSpPr>
          <p:nvPr/>
        </p:nvSpPr>
        <p:spPr bwMode="auto">
          <a:xfrm>
            <a:off x="250825" y="260350"/>
            <a:ext cx="2808288" cy="57626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65000"/>
              </a:lnSpc>
            </a:pPr>
            <a:r>
              <a:rPr lang="ru-RU" sz="1300" b="1">
                <a:solidFill>
                  <a:srgbClr val="FFFFCC"/>
                </a:solidFill>
                <a:latin typeface="Tahoma" pitchFamily="34" charset="0"/>
              </a:rPr>
              <a:t>Духовность </a:t>
            </a:r>
            <a:r>
              <a:rPr lang="en-US" sz="1300" b="1">
                <a:solidFill>
                  <a:srgbClr val="FFFFCC"/>
                </a:solidFill>
                <a:latin typeface="Tahoma" pitchFamily="34" charset="0"/>
              </a:rPr>
              <a:t> </a:t>
            </a:r>
            <a:r>
              <a:rPr lang="ru-RU" sz="1300" b="1">
                <a:solidFill>
                  <a:srgbClr val="FFFFCC"/>
                </a:solidFill>
                <a:latin typeface="Tahoma" pitchFamily="34" charset="0"/>
              </a:rPr>
              <a:t>- источник роста  и могущества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64537" cy="1066800"/>
          </a:xfrm>
          <a:solidFill>
            <a:schemeClr val="accent2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993300"/>
                </a:solidFill>
              </a:rPr>
              <a:t>«Коран» - священная книга ислама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4868863"/>
            <a:ext cx="8362950" cy="1584325"/>
          </a:xfrm>
          <a:solidFill>
            <a:schemeClr val="accent2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ctr">
            <a:flatTx/>
          </a:bodyPr>
          <a:lstStyle/>
          <a:p>
            <a:pPr eaLnBrk="1" hangingPunct="1">
              <a:buClr>
                <a:srgbClr val="FFFFFF"/>
              </a:buClr>
              <a:buFontTx/>
              <a:buNone/>
              <a:defRPr/>
            </a:pPr>
            <a:r>
              <a:rPr lang="ru-RU" sz="2000" smtClean="0">
                <a:solidFill>
                  <a:srgbClr val="993300"/>
                </a:solidFill>
                <a:sym typeface="Wingdings" pitchFamily="2" charset="2"/>
              </a:rPr>
              <a:t></a:t>
            </a:r>
            <a:r>
              <a:rPr lang="en-US" sz="2000" smtClean="0">
                <a:solidFill>
                  <a:srgbClr val="993300"/>
                </a:solidFill>
                <a:sym typeface="Wingdings" pitchFamily="2" charset="2"/>
              </a:rPr>
              <a:t>  </a:t>
            </a:r>
            <a:r>
              <a:rPr lang="ru-RU" sz="2000" smtClean="0">
                <a:solidFill>
                  <a:srgbClr val="993300"/>
                </a:solidFill>
              </a:rPr>
              <a:t>Текст Корана содержит 114 сур (глав), имеющих различное количество аятов (стихов) от 3 до 286. Всего в Коране от 6204  до 6236 аятов (по различным подсчетам).</a:t>
            </a:r>
          </a:p>
        </p:txBody>
      </p:sp>
      <p:pic>
        <p:nvPicPr>
          <p:cNvPr id="78852" name="Picture 4" descr="346"/>
          <p:cNvPicPr>
            <a:picLocks noChangeAspect="1" noChangeArrowheads="1"/>
          </p:cNvPicPr>
          <p:nvPr/>
        </p:nvPicPr>
        <p:blipFill>
          <a:blip r:embed="rId2"/>
          <a:srcRect t="13573" r="400" b="13972"/>
          <a:stretch>
            <a:fillRect/>
          </a:stretch>
        </p:blipFill>
        <p:spPr bwMode="auto">
          <a:xfrm>
            <a:off x="5580063" y="1916113"/>
            <a:ext cx="3168650" cy="259238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8853" name="Picture 5" descr="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2802" b="13898"/>
          <a:stretch>
            <a:fillRect/>
          </a:stretch>
        </p:blipFill>
        <p:spPr>
          <a:xfrm>
            <a:off x="395288" y="1844675"/>
            <a:ext cx="4681537" cy="2663825"/>
          </a:xfrm>
          <a:noFill/>
          <a:ln w="57150" cmpd="thickThin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543800" cy="792162"/>
          </a:xfrm>
          <a:solidFill>
            <a:schemeClr val="accent2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ru-RU" smtClean="0">
                <a:solidFill>
                  <a:srgbClr val="FFFFCC"/>
                </a:solidFill>
                <a:latin typeface="Arial Black" pitchFamily="34" charset="0"/>
              </a:rPr>
              <a:t>Имам Ал-Бухари </a:t>
            </a:r>
            <a:r>
              <a:rPr lang="ru-RU" smtClean="0">
                <a:solidFill>
                  <a:srgbClr val="FFFFCC"/>
                </a:solidFill>
                <a:latin typeface="Monotype Corsiva" pitchFamily="66" charset="0"/>
              </a:rPr>
              <a:t>(810-870 )</a:t>
            </a:r>
            <a:endParaRPr lang="ru-RU" smtClean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79875" name="Picture 3" descr="bu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1612900" cy="417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6" name="Picture 4" descr="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844675"/>
            <a:ext cx="2781300" cy="370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908175" y="1268413"/>
            <a:ext cx="4248150" cy="278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ru-RU"/>
              <a:t>           </a:t>
            </a:r>
            <a:r>
              <a:rPr lang="ru-RU">
                <a:solidFill>
                  <a:srgbClr val="FFFFCC"/>
                </a:solidFill>
              </a:rPr>
              <a:t> </a:t>
            </a:r>
            <a:r>
              <a:rPr lang="ru-RU" sz="1600">
                <a:solidFill>
                  <a:srgbClr val="FFFFCC"/>
                </a:solidFill>
                <a:sym typeface="Wingdings" pitchFamily="2" charset="2"/>
              </a:rPr>
              <a:t></a:t>
            </a:r>
            <a:r>
              <a:rPr lang="ru-RU">
                <a:solidFill>
                  <a:srgbClr val="FFFFCC"/>
                </a:solidFill>
                <a:sym typeface="Wingdings" pitchFamily="2" charset="2"/>
              </a:rPr>
              <a:t>  </a:t>
            </a:r>
            <a:r>
              <a:rPr lang="ru-RU" sz="1600" b="1">
                <a:solidFill>
                  <a:srgbClr val="FFEFC1"/>
                </a:solidFill>
              </a:rPr>
              <a:t>Выдающийся ученый - богослов мусульманского мира, знаток и собиратель хадисов, автор всемирно известного сборника  «Ал- Джами ас-Сахих», а также  более 20 произведений, содержащих  призыв к добру, благородству, милосердию, справедливости, трудолюбию, честности, взаимопониманию, любви к Родине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195513" y="3933825"/>
            <a:ext cx="3744912" cy="2232025"/>
          </a:xfrm>
          <a:prstGeom prst="rect">
            <a:avLst/>
          </a:prstGeom>
          <a:solidFill>
            <a:srgbClr val="B2B2B2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anchor="ctr">
            <a:flatTx/>
          </a:bodyPr>
          <a:lstStyle/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rgbClr val="FF3300"/>
                </a:solidFill>
                <a:latin typeface="Monotype Corsiva" pitchFamily="66" charset="0"/>
              </a:rPr>
              <a:t>«Ал-</a:t>
            </a:r>
            <a:r>
              <a:rPr lang="ru-RU" sz="2800" b="1" dirty="0" err="1">
                <a:solidFill>
                  <a:srgbClr val="FF3300"/>
                </a:solidFill>
                <a:latin typeface="Monotype Corsiva" pitchFamily="66" charset="0"/>
              </a:rPr>
              <a:t>Джами</a:t>
            </a:r>
            <a:r>
              <a:rPr lang="ru-RU" sz="2800" b="1" dirty="0">
                <a:solidFill>
                  <a:srgbClr val="FF3300"/>
                </a:solidFill>
                <a:latin typeface="Monotype Corsiva" pitchFamily="66" charset="0"/>
              </a:rPr>
              <a:t> ас-</a:t>
            </a:r>
            <a:r>
              <a:rPr lang="ru-RU" sz="2800" b="1" dirty="0" err="1">
                <a:solidFill>
                  <a:srgbClr val="FF3300"/>
                </a:solidFill>
                <a:latin typeface="Monotype Corsiva" pitchFamily="66" charset="0"/>
              </a:rPr>
              <a:t>Сахих</a:t>
            </a:r>
            <a:r>
              <a:rPr lang="ru-RU" sz="2800" b="1" dirty="0">
                <a:solidFill>
                  <a:srgbClr val="FF3300"/>
                </a:solidFill>
                <a:latin typeface="Monotype Corsiva" pitchFamily="66" charset="0"/>
              </a:rPr>
              <a:t>» -</a:t>
            </a:r>
            <a:r>
              <a:rPr lang="ru-RU" sz="2400" dirty="0">
                <a:solidFill>
                  <a:srgbClr val="FF3300"/>
                </a:solidFill>
                <a:latin typeface="Monotype Corsiva" pitchFamily="66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вторая священная книга после Корана, в которой собрано 7400 «безупречных»  хадисов из 800 тысяч, собранных и исследованных автором, ценнейший источник исламского учения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539750" y="6092825"/>
            <a:ext cx="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777777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77777"/>
            </a:extrusionClr>
          </a:sp3d>
        </p:spPr>
        <p:txBody>
          <a:bodyPr wrap="none" anchor="ctr">
            <a:flatTx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1600" b="1">
                <a:solidFill>
                  <a:srgbClr val="FFEFC1"/>
                </a:solidFill>
              </a:rPr>
              <a:t>В 1998 г. под эгидой ЮНЕСКО отмечался 1225-летний юбилей Имама Ал-Бухари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158037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Абу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Мансур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ал-Матуриди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(870- 944 гг.)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539908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CC"/>
                </a:solidFill>
                <a:sym typeface="Wingdings" pitchFamily="2" charset="2"/>
              </a:rPr>
              <a:t>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основатель религиозно-философской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школы «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ал-Матуридийа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автор многих    трудов, посвященных толкованию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религиозно-этических норм ислама </a:t>
            </a:r>
          </a:p>
        </p:txBody>
      </p:sp>
      <p:pic>
        <p:nvPicPr>
          <p:cNvPr id="80900" name="Picture 4" descr="maturi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844675"/>
            <a:ext cx="2879725" cy="38576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 smtClean="0"/>
              <a:t>ПЛАН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uz-Cyrl-UZ" dirty="0" smtClean="0"/>
              <a:t>оль религий для </a:t>
            </a:r>
            <a:r>
              <a:rPr lang="ru-RU" dirty="0" smtClean="0"/>
              <a:t>народов Центральной Азии развитие мировой духовности и просвещения.</a:t>
            </a:r>
          </a:p>
          <a:p>
            <a:r>
              <a:rPr lang="ru-RU" dirty="0" smtClean="0"/>
              <a:t>«Авеста» - священная книга  зороастризма. </a:t>
            </a:r>
          </a:p>
          <a:p>
            <a:r>
              <a:rPr lang="ru-RU" dirty="0" smtClean="0"/>
              <a:t>Ислам и духовность.</a:t>
            </a:r>
          </a:p>
          <a:p>
            <a:r>
              <a:rPr lang="en-US" dirty="0" smtClean="0"/>
              <a:t>IX</a:t>
            </a:r>
            <a:r>
              <a:rPr lang="ru-RU" dirty="0" smtClean="0"/>
              <a:t> век – золотой век </a:t>
            </a:r>
            <a:r>
              <a:rPr lang="ru-RU" dirty="0" err="1" smtClean="0"/>
              <a:t>хадисоведения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Бурхан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ад-дин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Маргинани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(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1118 – 1197  гг.)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23" name="Picture 6" descr="hist007Маргин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581525"/>
            <a:ext cx="2422525" cy="2019300"/>
          </a:xfrm>
          <a:prstGeom prst="rec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</p:spPr>
      </p:pic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3563938" y="1484313"/>
            <a:ext cx="5184775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законовед -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факих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исследователь хадисов и комментатор Корана,</a:t>
            </a:r>
          </a:p>
          <a:p>
            <a:pPr algn="l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разработал правила шариата; главные труды – «Вступление к изучению закона», «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Китаб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ал-Хидая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</p:txBody>
      </p:sp>
      <p:sp>
        <p:nvSpPr>
          <p:cNvPr id="81925" name="AutoShape 8"/>
          <p:cNvSpPr>
            <a:spLocks noChangeArrowheads="1"/>
          </p:cNvSpPr>
          <p:nvPr/>
        </p:nvSpPr>
        <p:spPr bwMode="auto">
          <a:xfrm>
            <a:off x="3419475" y="1557338"/>
            <a:ext cx="5473700" cy="2663825"/>
          </a:xfrm>
          <a:prstGeom prst="bracketPair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26" name="Picture 10" descr="1779485Маргина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418013"/>
            <a:ext cx="17748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07" name="Picture 11" descr="бурханиддин маргинани"/>
          <p:cNvPicPr>
            <a:picLocks noChangeAspect="1" noChangeArrowheads="1"/>
          </p:cNvPicPr>
          <p:nvPr/>
        </p:nvPicPr>
        <p:blipFill>
          <a:blip r:embed="rId4"/>
          <a:srcRect l="10408" r="14763"/>
          <a:stretch>
            <a:fillRect/>
          </a:stretch>
        </p:blipFill>
        <p:spPr bwMode="auto">
          <a:xfrm>
            <a:off x="395288" y="2133600"/>
            <a:ext cx="2590800" cy="3919538"/>
          </a:xfrm>
          <a:prstGeom prst="rec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rgbClr val="002060"/>
                </a:solidFill>
              </a:rPr>
              <a:t>Имам </a:t>
            </a:r>
            <a:r>
              <a:rPr lang="ru-RU" sz="5400" b="1" dirty="0" err="1" smtClean="0">
                <a:solidFill>
                  <a:srgbClr val="002060"/>
                </a:solidFill>
              </a:rPr>
              <a:t>Ат-Термези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(середина </a:t>
            </a:r>
            <a:r>
              <a:rPr lang="en-US" sz="2800" b="1" dirty="0" smtClean="0">
                <a:solidFill>
                  <a:srgbClr val="002060"/>
                </a:solidFill>
              </a:rPr>
              <a:t>VIII </a:t>
            </a:r>
            <a:r>
              <a:rPr lang="ru-RU" sz="2800" b="1" dirty="0" smtClean="0">
                <a:solidFill>
                  <a:srgbClr val="002060"/>
                </a:solidFill>
              </a:rPr>
              <a:t>в.)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829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4489"/>
            <a:ext cx="8229600" cy="233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97FF"/>
                </a:solidFill>
                <a:latin typeface="Garamond" pitchFamily="18" charset="0"/>
                <a:sym typeface="Wingdings" pitchFamily="2" charset="2"/>
              </a:rPr>
              <a:t> 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Знаменитый </a:t>
            </a:r>
            <a:r>
              <a:rPr lang="ru-RU" sz="2400" b="1" dirty="0" err="1" smtClean="0">
                <a:solidFill>
                  <a:srgbClr val="002060"/>
                </a:solidFill>
                <a:latin typeface="Garamond" pitchFamily="18" charset="0"/>
              </a:rPr>
              <a:t>суфийский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 мыслитель, автор более 80 трудов, среди которых: «Печать святых», первая история суфизма и сборник биографий суфиев, которые в дальнейшем были признаны классическими в </a:t>
            </a:r>
            <a:r>
              <a:rPr lang="ru-RU" sz="2400" b="1" dirty="0" err="1" smtClean="0">
                <a:solidFill>
                  <a:srgbClr val="002060"/>
                </a:solidFill>
                <a:latin typeface="Garamond" pitchFamily="18" charset="0"/>
              </a:rPr>
              <a:t>восточноиранском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 суфизме</a:t>
            </a:r>
          </a:p>
        </p:txBody>
      </p:sp>
      <p:pic>
        <p:nvPicPr>
          <p:cNvPr id="82948" name="Picture 16" descr="sahih_at_tirmiz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040" r="4283"/>
          <a:stretch>
            <a:fillRect/>
          </a:stretch>
        </p:blipFill>
        <p:spPr>
          <a:xfrm>
            <a:off x="323850" y="3983038"/>
            <a:ext cx="1954213" cy="2874962"/>
          </a:xfrm>
          <a:noFill/>
        </p:spPr>
      </p:pic>
      <p:pic>
        <p:nvPicPr>
          <p:cNvPr id="82949" name="Picture 17" descr="24fa2e9e20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716338"/>
            <a:ext cx="20447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18" descr="38975-333986-19-obl-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644900"/>
            <a:ext cx="21018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36" name="Picture 20" descr="захоронение ат термез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429000"/>
            <a:ext cx="3132138" cy="2586038"/>
          </a:xfrm>
          <a:prstGeom prst="rect">
            <a:avLst/>
          </a:prstGeom>
          <a:noFill/>
          <a:ln w="28575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82952" name="Rectangle 21"/>
          <p:cNvSpPr>
            <a:spLocks noChangeArrowheads="1"/>
          </p:cNvSpPr>
          <p:nvPr/>
        </p:nvSpPr>
        <p:spPr bwMode="auto">
          <a:xfrm>
            <a:off x="5651500" y="6021388"/>
            <a:ext cx="331311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66FF"/>
                </a:solidFill>
              </a:rPr>
              <a:t>Мемориальный комплекс </a:t>
            </a:r>
          </a:p>
          <a:p>
            <a:r>
              <a:rPr lang="ru-RU" sz="1600" b="1">
                <a:solidFill>
                  <a:srgbClr val="FF66FF"/>
                </a:solidFill>
              </a:rPr>
              <a:t>захоронения Ат - Термези </a:t>
            </a:r>
          </a:p>
          <a:p>
            <a:r>
              <a:rPr lang="ru-RU" sz="1600" b="1">
                <a:solidFill>
                  <a:srgbClr val="FF66FF"/>
                </a:solidFill>
              </a:rPr>
              <a:t>в Термезе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4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9556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hlink"/>
                </a:solidFill>
                <a:latin typeface="Monotype Corsiva" pitchFamily="66" charset="0"/>
              </a:rPr>
              <a:t>  Абдулхалик Гиждувани</a:t>
            </a:r>
            <a:r>
              <a:rPr lang="ru-RU" sz="4800" b="1" smtClean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r>
              <a:rPr lang="ru-RU" sz="4000" b="1" smtClean="0">
                <a:solidFill>
                  <a:schemeClr val="hlink"/>
                </a:solidFill>
                <a:latin typeface="Monotype Corsiva" pitchFamily="66" charset="0"/>
              </a:rPr>
              <a:t>(1118-1180)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032250" cy="467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aramond" pitchFamily="18" charset="0"/>
              </a:rPr>
              <a:t>великий суфийский философ и мыслитель, разработавший ряд правил по вопросам морали и этики.;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aramond" pitchFamily="18" charset="0"/>
              </a:rPr>
              <a:t>автор  ряда трудов,  в которых идет речь о науке, человеке и его месте в обществе, религии и светских отношениях;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aramond" pitchFamily="18" charset="0"/>
              </a:rPr>
              <a:t> наиболее известным его сочинением является «Завещание»; в этой книге Абдулхалик Гиждувани не только описал суть своего учения, но и дал рекомендации, как вести себя в обществе, семье. «Завещание» стало настольной книгой по воспитанию молодежи.;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aramond" pitchFamily="18" charset="0"/>
              </a:rPr>
              <a:t>философское учение Гиждувани имеет и по сей день большое нравственное значение. 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59338" y="1412875"/>
            <a:ext cx="4038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0" y="6134100"/>
            <a:ext cx="9144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</a:rPr>
              <a:t>В ноябре 2003 года в Узбекистане был торжественно отпразднован </a:t>
            </a:r>
          </a:p>
          <a:p>
            <a:r>
              <a:rPr lang="ru-RU" sz="1600" b="1">
                <a:solidFill>
                  <a:schemeClr val="accent1"/>
                </a:solidFill>
              </a:rPr>
              <a:t>900-летний юбилей  Абдулхалика Гиждувани</a:t>
            </a:r>
            <a:r>
              <a:rPr lang="ru-RU" sz="160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83974" name="Picture 8" descr="Мемориал Гиждув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12875"/>
            <a:ext cx="44053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4643438" y="5516563"/>
            <a:ext cx="4176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Мемориал Абдулхалика Гиждувани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2" name="AutoShape 4"/>
          <p:cNvSpPr>
            <a:spLocks noChangeArrowheads="1"/>
          </p:cNvSpPr>
          <p:nvPr/>
        </p:nvSpPr>
        <p:spPr bwMode="auto">
          <a:xfrm rot="16200000">
            <a:off x="197644" y="135731"/>
            <a:ext cx="6264275" cy="6659563"/>
          </a:xfrm>
          <a:prstGeom prst="horizontalScroll">
            <a:avLst>
              <a:gd name="adj" fmla="val 9940"/>
            </a:avLst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vert="eaVert" anchor="ctr"/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Абдулхалик Гиждувани  </a:t>
            </a: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писал 900 лет назад: «</a:t>
            </a: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Где бы вы ни находились, какие бы трудности ни стояли на вашем пути, преодолевая все преграды, реки и пожары, стремитесь к знаниям. Только знания дают человеку истинное наслаждение»</a:t>
            </a:r>
            <a:endParaRPr lang="ru-RU" sz="3600" b="1">
              <a:latin typeface="Monotype Corsiva" pitchFamily="66" charset="0"/>
            </a:endParaRPr>
          </a:p>
        </p:txBody>
      </p:sp>
      <p:pic>
        <p:nvPicPr>
          <p:cNvPr id="84995" name="Picture 6" descr="92"/>
          <p:cNvPicPr>
            <a:picLocks noChangeAspect="1" noChangeArrowheads="1"/>
          </p:cNvPicPr>
          <p:nvPr/>
        </p:nvPicPr>
        <p:blipFill>
          <a:blip r:embed="rId2"/>
          <a:srcRect l="5901" t="15889" r="5650"/>
          <a:stretch>
            <a:fillRect/>
          </a:stretch>
        </p:blipFill>
        <p:spPr bwMode="auto">
          <a:xfrm>
            <a:off x="6335713" y="3141663"/>
            <a:ext cx="28082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7" descr="91"/>
          <p:cNvPicPr>
            <a:picLocks noChangeAspect="1" noChangeArrowheads="1"/>
          </p:cNvPicPr>
          <p:nvPr/>
        </p:nvPicPr>
        <p:blipFill>
          <a:blip r:embed="rId3"/>
          <a:srcRect t="16017" r="-2042" b="16101"/>
          <a:stretch>
            <a:fillRect/>
          </a:stretch>
        </p:blipFill>
        <p:spPr bwMode="auto">
          <a:xfrm>
            <a:off x="6121400" y="692150"/>
            <a:ext cx="30226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137525" cy="2016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27274F"/>
                </a:solidFill>
                <a:latin typeface="Arial Black" pitchFamily="34" charset="0"/>
              </a:rPr>
              <a:t>Махмуд Абу-л Касым </a:t>
            </a:r>
            <a:br>
              <a:rPr lang="ru-RU" b="1" smtClean="0">
                <a:solidFill>
                  <a:srgbClr val="27274F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rgbClr val="27274F"/>
                </a:solidFill>
                <a:latin typeface="Arial Black" pitchFamily="34" charset="0"/>
              </a:rPr>
              <a:t>Замахшари</a:t>
            </a:r>
            <a:br>
              <a:rPr lang="ru-RU" b="1" smtClean="0">
                <a:solidFill>
                  <a:srgbClr val="27274F"/>
                </a:solidFill>
                <a:latin typeface="Arial Black" pitchFamily="34" charset="0"/>
              </a:rPr>
            </a:br>
            <a:r>
              <a:rPr lang="ru-RU" sz="3200" b="1" smtClean="0">
                <a:solidFill>
                  <a:srgbClr val="27274F"/>
                </a:solidFill>
                <a:latin typeface="Arial Black" pitchFamily="34" charset="0"/>
              </a:rPr>
              <a:t>(1075 – 1144 гг.)</a:t>
            </a:r>
            <a:br>
              <a:rPr lang="ru-RU" sz="3200" b="1" smtClean="0">
                <a:solidFill>
                  <a:srgbClr val="27274F"/>
                </a:solidFill>
                <a:latin typeface="Arial Black" pitchFamily="34" charset="0"/>
              </a:rPr>
            </a:br>
            <a:endParaRPr lang="ru-RU" sz="3200" b="1" smtClean="0">
              <a:solidFill>
                <a:srgbClr val="27274F"/>
              </a:solidFill>
              <a:latin typeface="Arial Black" pitchFamily="34" charset="0"/>
            </a:endParaRPr>
          </a:p>
        </p:txBody>
      </p:sp>
      <p:sp>
        <p:nvSpPr>
          <p:cNvPr id="451593" name="AutoShape 9"/>
          <p:cNvSpPr>
            <a:spLocks noChangeArrowheads="1"/>
          </p:cNvSpPr>
          <p:nvPr/>
        </p:nvSpPr>
        <p:spPr bwMode="auto">
          <a:xfrm>
            <a:off x="4716463" y="1557338"/>
            <a:ext cx="4249737" cy="367188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434365"/>
              </a:gs>
              <a:gs pos="100000">
                <a:srgbClr val="434365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>
            <a:outerShdw dist="107763" dir="18900000" algn="ctr" rotWithShape="0">
              <a:schemeClr val="hlink">
                <a:alpha val="50000"/>
              </a:schemeClr>
            </a:outerShdw>
          </a:effectLst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>
                <a:solidFill>
                  <a:schemeClr val="folHlink"/>
                </a:solidFill>
                <a:sym typeface="Wingdings" pitchFamily="2" charset="2"/>
              </a:rPr>
              <a:t>  </a:t>
            </a:r>
            <a:r>
              <a:rPr lang="ru-RU" sz="2400" b="1">
                <a:solidFill>
                  <a:schemeClr val="folHlink"/>
                </a:solidFill>
                <a:sym typeface="Wingdings" pitchFamily="2" charset="2"/>
              </a:rPr>
              <a:t>   </a:t>
            </a:r>
            <a:r>
              <a:rPr lang="ru-RU" sz="2400" b="1">
                <a:solidFill>
                  <a:schemeClr val="folHlink"/>
                </a:solidFill>
              </a:rPr>
              <a:t>лингвист, знаток лексики и арабской грамматики, известный комментатор Корана; автор более 50 трудов, наиболее известные из них : «Ал-Муфассал» и «Ал-Кашшаф»</a:t>
            </a:r>
          </a:p>
        </p:txBody>
      </p:sp>
      <p:pic>
        <p:nvPicPr>
          <p:cNvPr id="86020" name="Picture 13" descr="7_4Рукопись Замахша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4141788" cy="310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1" name="Picture 1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949950"/>
            <a:ext cx="8543925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22" name="Text Box 15"/>
          <p:cNvSpPr txBox="1">
            <a:spLocks noChangeArrowheads="1"/>
          </p:cNvSpPr>
          <p:nvPr/>
        </p:nvSpPr>
        <p:spPr bwMode="auto">
          <a:xfrm>
            <a:off x="395288" y="5516563"/>
            <a:ext cx="3744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2"/>
                </a:solidFill>
              </a:rPr>
              <a:t>Рукопись Замахшари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/>
              <a:t>Бахауддин Накшбанди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b="1" i="1" smtClean="0"/>
              <a:t>(1318 - 1389) </a:t>
            </a:r>
            <a:endParaRPr lang="ru-RU" sz="4000" smtClean="0"/>
          </a:p>
        </p:txBody>
      </p:sp>
      <p:pic>
        <p:nvPicPr>
          <p:cNvPr id="87043" name="Picture 6" descr="Bakha_ad_Dinкомплекс накшбанд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628775"/>
            <a:ext cx="4762500" cy="3571875"/>
          </a:xfrm>
          <a:noFill/>
          <a:ln>
            <a:solidFill>
              <a:srgbClr val="FFFFCC"/>
            </a:solidFill>
          </a:ln>
        </p:spPr>
      </p:pic>
      <p:sp>
        <p:nvSpPr>
          <p:cNvPr id="546823" name="Rectangle 7"/>
          <p:cNvSpPr>
            <a:spLocks noChangeArrowheads="1"/>
          </p:cNvSpPr>
          <p:nvPr/>
        </p:nvSpPr>
        <p:spPr bwMode="auto">
          <a:xfrm>
            <a:off x="4716463" y="5445125"/>
            <a:ext cx="4033837" cy="7207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Комплекс Бахауддина Накшбанди</a:t>
            </a:r>
          </a:p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Бухаре</a:t>
            </a:r>
          </a:p>
        </p:txBody>
      </p:sp>
      <p:sp>
        <p:nvSpPr>
          <p:cNvPr id="546824" name="Rectangle 8"/>
          <p:cNvSpPr>
            <a:spLocks noChangeArrowheads="1"/>
          </p:cNvSpPr>
          <p:nvPr/>
        </p:nvSpPr>
        <p:spPr bwMode="auto">
          <a:xfrm>
            <a:off x="250825" y="1412875"/>
            <a:ext cx="3600450" cy="520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Известный суфийский мыслитель, </a:t>
            </a:r>
          </a:p>
          <a:p>
            <a:pPr>
              <a:defRPr/>
            </a:pPr>
            <a:r>
              <a:rPr lang="ru-RU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основатель самого значительного суфийского </a:t>
            </a:r>
          </a:p>
          <a:p>
            <a:pPr>
              <a:defRPr/>
            </a:pPr>
            <a:r>
              <a:rPr lang="ru-RU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ордена Накшбандийа,</a:t>
            </a:r>
          </a:p>
          <a:p>
            <a:pPr>
              <a:defRPr/>
            </a:pPr>
            <a:r>
              <a:rPr lang="ru-RU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учения, в основе которого лежит призыв к нравственной чистоте, трудолюбию, скромности.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724400"/>
            <a:ext cx="8218487" cy="1728788"/>
          </a:xfrm>
        </p:spPr>
        <p:txBody>
          <a:bodyPr/>
          <a:lstStyle/>
          <a:p>
            <a:pPr indent="11113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Ансамбль Баха ад-Дина Накшбанди</a:t>
            </a:r>
            <a:endParaRPr lang="ru-RU" sz="2000">
              <a:solidFill>
                <a:srgbClr val="FF33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indent="11113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2"/>
              </a:rPr>
              <a:t>Баха ад-Дин — культовый ансамбль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1113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Баха ад-Дин Ансамбль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), развившийся в бывшем центре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суфийского братства Накшбандия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названого по прозвищу его руководителя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Баха ад-Дина (Багауддина) Накшбанда</a:t>
            </a:r>
          </a:p>
        </p:txBody>
      </p:sp>
      <p:pic>
        <p:nvPicPr>
          <p:cNvPr id="59400" name="Picture 8" descr="Bakha_ad_D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44370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3573463"/>
          </a:xfrm>
        </p:spPr>
        <p:txBody>
          <a:bodyPr/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68863"/>
            <a:ext cx="9144000" cy="1989137"/>
          </a:xfrm>
        </p:spPr>
        <p:txBody>
          <a:bodyPr/>
          <a:lstStyle/>
          <a:p>
            <a:pPr marL="1730375" lvl="4" indent="0">
              <a:buFont typeface="Wingdings" pitchFamily="2" charset="2"/>
              <a:buNone/>
              <a:tabLst>
                <a:tab pos="901700" algn="l"/>
                <a:tab pos="1255713" algn="l"/>
              </a:tabLst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Дахма с мраморной резной оградой</a:t>
            </a:r>
          </a:p>
          <a:p>
            <a:pPr marL="1730375" lvl="4" indent="0">
              <a:buFont typeface="Wingdings" pitchFamily="2" charset="2"/>
              <a:buNone/>
              <a:tabLst>
                <a:tab pos="901700" algn="l"/>
                <a:tab pos="125571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-Ансамбль Баха ад-Дин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принял характерные для XVI в. формы сочетания некрополя с обрядовым зданием; в 1544 г. ханом Абд ал-Азизом I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захоронение Накшбанди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было оформлено в виде наземного склепа —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дахмы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 мраморной резной оградой.</a:t>
            </a:r>
          </a:p>
        </p:txBody>
      </p:sp>
      <p:pic>
        <p:nvPicPr>
          <p:cNvPr id="61446" name="Picture 6" descr="Bakha_ad_D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365625"/>
          </a:xfrm>
        </p:spPr>
        <p:txBody>
          <a:bodyPr/>
          <a:lstStyle/>
          <a:p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52963"/>
            <a:ext cx="9144000" cy="2447925"/>
          </a:xfrm>
        </p:spPr>
        <p:txBody>
          <a:bodyPr/>
          <a:lstStyle/>
          <a:p>
            <a:pPr marL="457200" indent="-6350"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Ханака ансамбля Баха ад-Дин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6350"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Ансамбль Баха ад-Дин принял характерные для XVI в. формы сочетания некрополя с обрядовым зданием; в 1544 г. ханом Абд ал-Азизом I захоронение Накшбанди было оформлено в виде наземного склепа — дахмы с мраморной резной оградой. Чуть поодаль была построена 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ханака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  крупнейшее из известных зданий такого назначения (42,5 х 38).</a:t>
            </a:r>
          </a:p>
        </p:txBody>
      </p:sp>
      <p:pic>
        <p:nvPicPr>
          <p:cNvPr id="80900" name="Picture 4" descr="Nakshband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365625"/>
          </a:xfrm>
        </p:spPr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32338"/>
            <a:ext cx="9144000" cy="2125662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Ханака ансамбля Баха ад-Дин</a:t>
            </a:r>
            <a:r>
              <a:rPr lang="ru-RU" b="1"/>
              <a:t> </a:t>
            </a:r>
          </a:p>
          <a:p>
            <a:pPr marL="609600" indent="-609600">
              <a:buFont typeface="Wingdings" pitchFamily="2" charset="2"/>
              <a:buNone/>
            </a:pPr>
            <a:endParaRPr lang="ru-RU"/>
          </a:p>
          <a:p>
            <a:pPr marL="609600" indent="-609600"/>
            <a:endParaRPr lang="ru-RU"/>
          </a:p>
        </p:txBody>
      </p:sp>
      <p:pic>
        <p:nvPicPr>
          <p:cNvPr id="81924" name="Picture 4" descr="Nakshban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3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kalta_minor3-3"/>
          <p:cNvPicPr>
            <a:picLocks noChangeAspect="1" noChangeArrowheads="1"/>
          </p:cNvPicPr>
          <p:nvPr/>
        </p:nvPicPr>
        <p:blipFill>
          <a:blip r:embed="rId2"/>
          <a:srcRect b="6476"/>
          <a:stretch>
            <a:fillRect/>
          </a:stretch>
        </p:blipFill>
        <p:spPr bwMode="auto">
          <a:xfrm>
            <a:off x="214282" y="1643050"/>
            <a:ext cx="3275403" cy="46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Духовное наследие наших предков</a:t>
            </a:r>
            <a:endParaRPr lang="ru-RU" b="1" dirty="0"/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2000232" y="1357298"/>
          <a:ext cx="75724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613" cy="4375150"/>
          </a:xfrm>
        </p:spPr>
        <p:txBody>
          <a:bodyPr/>
          <a:lstStyle/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Элементы декора мечети 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8" name="Picture 4" descr="Bakha_ad_Di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97425"/>
          </a:xfrm>
        </p:spPr>
        <p:txBody>
          <a:bodyPr/>
          <a:lstStyle/>
          <a:p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589588"/>
            <a:ext cx="8820150" cy="12684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Саккахана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Особый интерес представляет живописная арочная саккахана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Саккаханой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(буквально: "место, дающее воду") по восточной традиции может быть небольшое здание, ниша в стене, или даже просто выступ, где имеется кран, фонтан или кувшин, которые обычно устанавливались за железной решеткой. </a:t>
            </a:r>
          </a:p>
        </p:txBody>
      </p:sp>
      <p:pic>
        <p:nvPicPr>
          <p:cNvPr id="83972" name="Picture 4" descr="Bakha_ad_Di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6985000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519612"/>
          </a:xfrm>
        </p:spPr>
        <p:txBody>
          <a:bodyPr/>
          <a:lstStyle/>
          <a:p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0663"/>
            <a:ext cx="8229600" cy="12969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Минарет перед мечетью Кушбеги</a:t>
            </a:r>
            <a:endParaRPr lang="ru-RU" sz="2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Перед фасадом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мечети Кушбеги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возвышается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минарет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 небольшое медресе. К западу от дахмы располагается обширный некрополь - усыпальница бухарских правителей.</a:t>
            </a:r>
          </a:p>
        </p:txBody>
      </p:sp>
      <p:pic>
        <p:nvPicPr>
          <p:cNvPr id="97284" name="Picture 4" descr="Bakha_ad_Di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8207375" cy="489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06950"/>
          </a:xfrm>
        </p:spPr>
        <p:txBody>
          <a:bodyPr/>
          <a:lstStyle/>
          <a:p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0663"/>
            <a:ext cx="8229600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FF3300"/>
                </a:solidFill>
              </a:rPr>
              <a:t>Ритуальное тутовое дерево</a:t>
            </a:r>
            <a:endParaRPr lang="ru-RU" sz="18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/>
              <a:t>На берегу водоема лежит </a:t>
            </a:r>
            <a:r>
              <a:rPr lang="ru-RU" sz="1800" b="1"/>
              <a:t>ствол сухого ритуального тутового дерева</a:t>
            </a:r>
            <a:r>
              <a:rPr lang="ru-RU" sz="1800"/>
              <a:t>. Многие известные люди, о которых упоминает история Бухары, были захоронены здесь, на территории обширного кладбища к западу от дахмы. </a:t>
            </a:r>
          </a:p>
        </p:txBody>
      </p:sp>
      <p:pic>
        <p:nvPicPr>
          <p:cNvPr id="98308" name="Picture 4" descr="Bakha_ad_Di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489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589588"/>
            <a:ext cx="8229600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Минарет перед мечетью Кушбеги</a:t>
            </a:r>
            <a:endParaRPr lang="ru-RU" sz="2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Перед фасадом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мечети Кушбеги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возвышается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минарет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 небольшое медресе. К западу от дахмы располагается обширный некрополь - усыпальница бухарских правителей.</a:t>
            </a:r>
          </a:p>
        </p:txBody>
      </p:sp>
      <p:pic>
        <p:nvPicPr>
          <p:cNvPr id="99332" name="Picture 4" descr="Bakha_ad_Din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8913"/>
            <a:ext cx="4464050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АМИР ТЕМУР</a:t>
            </a:r>
          </a:p>
        </p:txBody>
      </p:sp>
      <p:sp>
        <p:nvSpPr>
          <p:cNvPr id="59396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4475163" cy="4897437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Великий полководец, талантливый государственный деятель, покровитель развития науки, литературы и искусства</a:t>
            </a:r>
          </a:p>
          <a:p>
            <a:pPr eaLnBrk="1" hangingPunct="1"/>
            <a:r>
              <a:rPr lang="ru-RU" sz="2400" dirty="0" smtClean="0"/>
              <a:t>Создатель процветающего централизованного государства (1370-1405 гг.) со столицей  в Самарканде</a:t>
            </a:r>
          </a:p>
        </p:txBody>
      </p:sp>
      <p:pic>
        <p:nvPicPr>
          <p:cNvPr id="59397" name="Picture 6" descr="2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460" r="12460" b="-4488"/>
          <a:stretch>
            <a:fillRect/>
          </a:stretch>
        </p:blipFill>
        <p:spPr>
          <a:xfrm>
            <a:off x="5364163" y="1484313"/>
            <a:ext cx="3238500" cy="4175125"/>
          </a:xfrm>
          <a:noFill/>
        </p:spPr>
      </p:pic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5724525" y="5661025"/>
            <a:ext cx="2700338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</a:rPr>
              <a:t>1336-1405 гг.</a:t>
            </a:r>
          </a:p>
        </p:txBody>
      </p:sp>
      <p:sp>
        <p:nvSpPr>
          <p:cNvPr id="597010" name="Text Box 18"/>
          <p:cNvSpPr txBox="1">
            <a:spLocks noChangeArrowheads="1"/>
          </p:cNvSpPr>
          <p:nvPr/>
        </p:nvSpPr>
        <p:spPr bwMode="auto">
          <a:xfrm>
            <a:off x="5724525" y="5661025"/>
            <a:ext cx="2305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1336 – 1405 гг.</a:t>
            </a:r>
          </a:p>
        </p:txBody>
      </p:sp>
    </p:spTree>
    <p:extLst>
      <p:ext uri="{BB962C8B-B14F-4D97-AF65-F5344CB8AC3E}">
        <p14:creationId xmlns:p14="http://schemas.microsoft.com/office/powerpoint/2010/main" val="29536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hahrixan.ucoz.net/_ph/12/5411231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643206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sv.zarnews.uz/uploads/publication/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928802"/>
            <a:ext cx="2286016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skachat.uz/uploads/posts/2013-10/thumbs/1383046778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071810"/>
            <a:ext cx="2166940" cy="231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https://pp.vk.me/c624723/v624723245/2d772/H7VcoCxeSY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143380"/>
            <a:ext cx="2314576" cy="231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69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4345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 первых дней независимости в Узбекистане большое внимание уделяется возрождению векового духовного наследия, исконных ценностей народа. Духовное совершенствование общества,  формирование идеи национальной независимости стало составной частью укрепления суверенитета Узбекистана. Особое место в развитии духовной культуры, в воспитании всесторонне развитой молодёжи занимает возрождение наследия  великих предков народов Узбекистана таких, как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Беруни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Ибн Сина,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ал-Бухори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ат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Термези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Мотуруди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ал-Фаргони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 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Б.Накшбанди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Алишера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Навои и др., а также государственных деятелей-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Амира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Темура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Улугбека,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Мангуберди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и многих других. Особую роль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восстановленияи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духовного наследия играют фонды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Олтин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мерос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» («Золотое наследие»), имени имама аль –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Бухари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АМИР ТЕМУР</a:t>
            </a:r>
          </a:p>
        </p:txBody>
      </p:sp>
      <p:sp>
        <p:nvSpPr>
          <p:cNvPr id="59396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4475163" cy="4897437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Великий полководец, талантливый государственный деятель, покровитель развития науки, литературы и искусства</a:t>
            </a:r>
          </a:p>
          <a:p>
            <a:pPr eaLnBrk="1" hangingPunct="1"/>
            <a:r>
              <a:rPr lang="ru-RU" sz="2400" dirty="0" smtClean="0"/>
              <a:t>Создатель процветающего централизованного государства (1370-1405 гг.) со столицей  в Самарканде</a:t>
            </a:r>
          </a:p>
        </p:txBody>
      </p:sp>
      <p:pic>
        <p:nvPicPr>
          <p:cNvPr id="59397" name="Picture 6" descr="2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460" r="12460" b="-4488"/>
          <a:stretch>
            <a:fillRect/>
          </a:stretch>
        </p:blipFill>
        <p:spPr>
          <a:xfrm>
            <a:off x="5364163" y="1484313"/>
            <a:ext cx="3238500" cy="4175125"/>
          </a:xfrm>
          <a:noFill/>
        </p:spPr>
      </p:pic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5724525" y="5661025"/>
            <a:ext cx="2700338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</a:rPr>
              <a:t>1336-1405 гг.</a:t>
            </a:r>
          </a:p>
        </p:txBody>
      </p:sp>
      <p:sp>
        <p:nvSpPr>
          <p:cNvPr id="597010" name="Text Box 18"/>
          <p:cNvSpPr txBox="1">
            <a:spLocks noChangeArrowheads="1"/>
          </p:cNvSpPr>
          <p:nvPr/>
        </p:nvSpPr>
        <p:spPr bwMode="auto">
          <a:xfrm>
            <a:off x="5724525" y="5661025"/>
            <a:ext cx="2305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1336 – 1405 гг.</a:t>
            </a:r>
          </a:p>
        </p:txBody>
      </p:sp>
    </p:spTree>
    <p:extLst>
      <p:ext uri="{BB962C8B-B14F-4D97-AF65-F5344CB8AC3E}">
        <p14:creationId xmlns:p14="http://schemas.microsoft.com/office/powerpoint/2010/main" val="17652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260350"/>
            <a:ext cx="8569325" cy="981075"/>
          </a:xfrm>
          <a:solidFill>
            <a:schemeClr val="bg1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33"/>
            </a:extrusionClr>
          </a:sp3d>
        </p:spPr>
        <p:txBody>
          <a:bodyPr>
            <a:normAutofit/>
            <a:flatTx/>
          </a:bodyPr>
          <a:lstStyle/>
          <a:p>
            <a:pPr eaLnBrk="1" hangingPunct="1">
              <a:defRPr/>
            </a:pPr>
            <a:r>
              <a:rPr lang="ru-RU" sz="5400" b="1" i="1" dirty="0" err="1" smtClean="0">
                <a:solidFill>
                  <a:schemeClr val="accent1"/>
                </a:solidFill>
              </a:rPr>
              <a:t>Алишер</a:t>
            </a:r>
            <a:r>
              <a:rPr lang="ru-RU" sz="5400" b="1" i="1" dirty="0" smtClean="0">
                <a:solidFill>
                  <a:schemeClr val="accent1"/>
                </a:solidFill>
              </a:rPr>
              <a:t> Навои</a:t>
            </a:r>
          </a:p>
        </p:txBody>
      </p:sp>
      <p:pic>
        <p:nvPicPr>
          <p:cNvPr id="73731" name="Picture 3" descr="navoi_navoiy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2703512" cy="30003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059113" y="1484313"/>
            <a:ext cx="5832475" cy="518477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0060"/>
            </a:extrusionClr>
          </a:sp3d>
        </p:spPr>
        <p:txBody>
          <a:bodyPr anchor="ctr">
            <a:flatTx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       Гениальный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поэт, автор более 30 крупных  литературных произведений, среди которых всемирно известная «Хамса»  (пять поэм – «Смятение праведных», «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Лейли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Меджнун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», «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Фархад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 Ширин», «Семь планет», «Стена Искандера» на тюркском языке), «Сокровища знаний», «Возлюбленные сердец», «Книга суждения о достоинствах двух языков».</a:t>
            </a:r>
          </a:p>
          <a:p>
            <a:pPr marL="342900" indent="-342900" algn="ctr">
              <a:spcBef>
                <a:spcPct val="20000"/>
              </a:spcBef>
              <a:buClr>
                <a:srgbClr val="99CCFF"/>
              </a:buClr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       Великий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мыслитель, ученый,  известный множеством научных трудов в области языкознания, литературы, музыки, истории, философии, астрономии и педагогики.</a:t>
            </a:r>
          </a:p>
          <a:p>
            <a:pPr marL="342900" indent="-342900" algn="ctr">
              <a:spcBef>
                <a:spcPct val="20000"/>
              </a:spcBef>
              <a:buClr>
                <a:srgbClr val="FFFFCC"/>
              </a:buClr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       Государственный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деятель, служивший первым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везирем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 при дворе Султана Хусейна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Байкары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 в Герате.</a:t>
            </a:r>
          </a:p>
          <a:p>
            <a:pPr marL="342900" indent="-342900" algn="ctr">
              <a:spcBef>
                <a:spcPct val="20000"/>
              </a:spcBef>
              <a:buClr>
                <a:srgbClr val="FFCCFF"/>
              </a:buClr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       Покровитель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развития науки, литературы и искусства, на личные средства которого было построено более 300   общественных зданий и содержалось  12 тысяч студентов, поэтов, художников, ученых.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95288" y="5084763"/>
            <a:ext cx="2232025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/>
              <a:t>(1441 – 1501 гг.)</a:t>
            </a:r>
          </a:p>
        </p:txBody>
      </p:sp>
    </p:spTree>
    <p:extLst>
      <p:ext uri="{BB962C8B-B14F-4D97-AF65-F5344CB8AC3E}">
        <p14:creationId xmlns:p14="http://schemas.microsoft.com/office/powerpoint/2010/main" val="187013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797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0" smtClean="0">
                <a:solidFill>
                  <a:schemeClr val="bg1"/>
                </a:solidFill>
              </a:rPr>
              <a:t>Устное народное творчество,</a:t>
            </a:r>
            <a:br>
              <a:rPr lang="ru-RU" sz="3600" b="0" smtClean="0">
                <a:solidFill>
                  <a:schemeClr val="bg1"/>
                </a:solidFill>
              </a:rPr>
            </a:br>
            <a:r>
              <a:rPr lang="ru-RU" sz="3600" b="0" smtClean="0">
                <a:solidFill>
                  <a:schemeClr val="bg1"/>
                </a:solidFill>
              </a:rPr>
              <a:t>древние письменные</a:t>
            </a:r>
            <a:br>
              <a:rPr lang="ru-RU" sz="3600" b="0" smtClean="0">
                <a:solidFill>
                  <a:schemeClr val="bg1"/>
                </a:solidFill>
              </a:rPr>
            </a:br>
            <a:r>
              <a:rPr lang="ru-RU" sz="3600" b="0" smtClean="0">
                <a:solidFill>
                  <a:schemeClr val="bg1"/>
                </a:solidFill>
              </a:rPr>
              <a:t> памятники</a:t>
            </a:r>
            <a:br>
              <a:rPr lang="ru-RU" sz="3600" b="0" smtClean="0">
                <a:solidFill>
                  <a:schemeClr val="bg1"/>
                </a:solidFill>
              </a:rPr>
            </a:br>
            <a:endParaRPr lang="ru-RU" sz="3600" b="0" smtClean="0">
              <a:solidFill>
                <a:schemeClr val="bg1"/>
              </a:solidFill>
            </a:endParaRP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916113"/>
            <a:ext cx="5040313" cy="2736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Жемчужины духовного наследия: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«Алпамыш»,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«Авеста»</a:t>
            </a:r>
          </a:p>
        </p:txBody>
      </p:sp>
      <p:pic>
        <p:nvPicPr>
          <p:cNvPr id="68612" name="Picture 4" descr="1236926764_obl_ave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43011">
            <a:off x="2484438" y="2781300"/>
            <a:ext cx="2289175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16c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0469">
            <a:off x="755650" y="2565400"/>
            <a:ext cx="2173288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5724525" y="6092825"/>
            <a:ext cx="320516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65000"/>
              </a:lnSpc>
            </a:pPr>
            <a:r>
              <a:rPr lang="ru-RU" sz="1600" b="1">
                <a:latin typeface="Tahoma" pitchFamily="34" charset="0"/>
              </a:rPr>
              <a:t>Духовность </a:t>
            </a:r>
            <a:r>
              <a:rPr lang="en-US" sz="1600" b="1">
                <a:latin typeface="Tahoma" pitchFamily="34" charset="0"/>
              </a:rPr>
              <a:t> </a:t>
            </a:r>
            <a:r>
              <a:rPr lang="ru-RU" sz="1600" b="1">
                <a:latin typeface="Tahoma" pitchFamily="34" charset="0"/>
              </a:rPr>
              <a:t>- источник роста  и могущества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/>
      <p:bldP spid="588803" grpId="0" build="p"/>
      <p:bldP spid="5888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35" y="1066800"/>
            <a:ext cx="4749881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/>
              <a:t>"Если мы эту великую личность будем считать святой, то он святее святых, если будем говорить, что он мыслитель, то - мыслитель из всех мыслителей, если скажем, что он поэт, то тогда он султан всех </a:t>
            </a:r>
            <a:r>
              <a:rPr lang="ru-RU" sz="3000" b="1" dirty="0" smtClean="0"/>
              <a:t>поэтов."(высказывание И.А. Каримова об Алишере Навои)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40" y="0"/>
            <a:ext cx="37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50825" y="260350"/>
            <a:ext cx="7850188" cy="719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  <a:defRPr/>
            </a:pPr>
            <a:r>
              <a:rPr lang="ru-RU" sz="4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Муса Аль -Хорезми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50825" y="1484313"/>
            <a:ext cx="6408738" cy="2663825"/>
          </a:xfrm>
          <a:prstGeom prst="rect">
            <a:avLst/>
          </a:prstGeom>
          <a:solidFill>
            <a:schemeClr val="bg2"/>
          </a:solidFill>
          <a:ln w="38100" cmpd="dbl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marL="342900" indent="-342900" algn="l"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solidFill>
                  <a:schemeClr val="tx2"/>
                </a:solidFill>
                <a:latin typeface="Arial Black" pitchFamily="34" charset="0"/>
              </a:rPr>
              <a:t>    </a:t>
            </a:r>
          </a:p>
          <a:p>
            <a:pPr marL="342900" indent="-342900" algn="l"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solidFill>
                  <a:schemeClr val="tx2"/>
                </a:solidFill>
                <a:latin typeface="Arial Black" pitchFamily="34" charset="0"/>
              </a:rPr>
              <a:t>      </a:t>
            </a:r>
            <a:r>
              <a:rPr lang="ru-RU" sz="1800">
                <a:latin typeface="Arial Black" pitchFamily="34" charset="0"/>
              </a:rPr>
              <a:t>Области научной деятельности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: 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  <a:defRPr/>
            </a:pPr>
            <a:r>
              <a:rPr lang="ru-RU" b="1">
                <a:latin typeface="Tahoma" pitchFamily="34" charset="0"/>
              </a:rPr>
              <a:t>руководитель Багдадской академии «Байт ал-хикма»,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latin typeface="Tahoma" pitchFamily="34" charset="0"/>
              </a:rPr>
              <a:t>       автор более  20 научных трудов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  <a:defRPr/>
            </a:pPr>
            <a:r>
              <a:rPr lang="ru-RU" b="1">
                <a:latin typeface="Tahoma" pitchFamily="34" charset="0"/>
              </a:rPr>
              <a:t>математика, астрономия, география, история, этнография,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latin typeface="Tahoma" pitchFamily="34" charset="0"/>
              </a:rPr>
              <a:t>       медицина и др.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  <a:defRPr/>
            </a:pPr>
            <a:r>
              <a:rPr lang="ru-RU" b="1">
                <a:latin typeface="Tahoma" pitchFamily="34" charset="0"/>
              </a:rPr>
              <a:t>главные научные труды: «Астрономические таблицы»,</a:t>
            </a:r>
          </a:p>
          <a:p>
            <a:pPr marL="342900" indent="-342900" algn="l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latin typeface="Tahoma" pitchFamily="34" charset="0"/>
              </a:rPr>
              <a:t>      «Книга описания земель», «Книга сложения и вычитания»,</a:t>
            </a:r>
          </a:p>
          <a:p>
            <a:pPr marL="342900" indent="-342900" algn="l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latin typeface="Tahoma" pitchFamily="34" charset="0"/>
              </a:rPr>
              <a:t>      «Книга восстановлений и противопоставлений»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ru-RU" b="1"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ru-RU" b="1"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200"/>
              <a:t>	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50825" y="4437063"/>
            <a:ext cx="8713788" cy="2232025"/>
          </a:xfrm>
          <a:prstGeom prst="rect">
            <a:avLst/>
          </a:prstGeom>
          <a:solidFill>
            <a:srgbClr val="4C6861"/>
          </a:solidFill>
          <a:ln w="38100" cmpd="dbl" algn="ctr">
            <a:noFill/>
            <a:miter lim="800000"/>
            <a:headEnd/>
            <a:tailEnd/>
          </a:ln>
          <a:effectLst>
            <a:outerShdw dist="107763" dir="18900000" algn="ctr" rotWithShape="0">
              <a:srgbClr val="4C6861">
                <a:alpha val="50000"/>
              </a:srgbClr>
            </a:outerShdw>
          </a:effectLst>
        </p:spPr>
        <p:txBody>
          <a:bodyPr wrap="none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>
                <a:solidFill>
                  <a:schemeClr val="tx2"/>
                </a:solidFill>
                <a:latin typeface="Tahoma" pitchFamily="34" charset="0"/>
              </a:rPr>
              <a:t>       </a:t>
            </a:r>
            <a:r>
              <a:rPr lang="ru-RU" sz="1600" b="1">
                <a:latin typeface="Tahoma" pitchFamily="34" charset="0"/>
              </a:rPr>
              <a:t>Главные научные открытия: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  <a:defRPr/>
            </a:pPr>
            <a:r>
              <a:rPr lang="ru-RU" b="1">
                <a:latin typeface="Tahoma" pitchFamily="34" charset="0"/>
              </a:rPr>
              <a:t>определил длину  дуги земного меридиана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  <a:defRPr/>
            </a:pPr>
            <a:r>
              <a:rPr lang="ru-RU" b="1">
                <a:latin typeface="Tahoma" pitchFamily="34" charset="0"/>
              </a:rPr>
              <a:t>внес огромный вклад в картографию, обозначив географическое положение 537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latin typeface="Tahoma" pitchFamily="34" charset="0"/>
              </a:rPr>
              <a:t>       главнейших местностей – городов по 7 климатическим зонам, 209 гор, описав моря,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latin typeface="Tahoma" pitchFamily="34" charset="0"/>
              </a:rPr>
              <a:t>       острова и реки, участвовал в составлении знаменитой  карты ал-Маъмуна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  <a:defRPr/>
            </a:pPr>
            <a:r>
              <a:rPr lang="ru-RU" b="1">
                <a:latin typeface="Tahoma" pitchFamily="34" charset="0"/>
              </a:rPr>
              <a:t>создал  современную арифметику, основанную на индийской десятичной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latin typeface="Tahoma" pitchFamily="34" charset="0"/>
              </a:rPr>
              <a:t>       позиционной системе исчисления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  <a:defRPr/>
            </a:pPr>
            <a:r>
              <a:rPr lang="ru-RU" b="1">
                <a:latin typeface="Tahoma" pitchFamily="34" charset="0"/>
              </a:rPr>
              <a:t>изложил основы элементарной алгебры, превратил ее в самостоятельную науку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ru-RU" b="1">
              <a:latin typeface="Tahoma" pitchFamily="34" charset="0"/>
            </a:endParaRPr>
          </a:p>
        </p:txBody>
      </p:sp>
      <p:pic>
        <p:nvPicPr>
          <p:cNvPr id="63493" name="Picture 6" descr="images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3956" r="21704" b="25876"/>
          <a:stretch>
            <a:fillRect/>
          </a:stretch>
        </p:blipFill>
        <p:spPr bwMode="auto">
          <a:xfrm>
            <a:off x="6948488" y="1125538"/>
            <a:ext cx="1943100" cy="2598737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71" name="Rectangle 7"/>
          <p:cNvSpPr>
            <a:spLocks noChangeArrowheads="1"/>
          </p:cNvSpPr>
          <p:nvPr/>
        </p:nvSpPr>
        <p:spPr bwMode="auto">
          <a:xfrm>
            <a:off x="6948488" y="3860800"/>
            <a:ext cx="2016125" cy="4318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  <a:defRPr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783 - 850 гг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9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640763" cy="863600"/>
          </a:xfrm>
          <a:solidFill>
            <a:srgbClr val="808000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>
            <a:normAutofit fontScale="90000"/>
            <a:flatTx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folHlink"/>
                </a:solidFill>
              </a:rPr>
              <a:t> </a:t>
            </a:r>
            <a:r>
              <a:rPr lang="ru-RU" sz="5100" smtClean="0">
                <a:solidFill>
                  <a:srgbClr val="FFFFCC"/>
                </a:solidFill>
              </a:rPr>
              <a:t>Ахмад Аль-Фергани</a:t>
            </a:r>
          </a:p>
        </p:txBody>
      </p:sp>
      <p:pic>
        <p:nvPicPr>
          <p:cNvPr id="64515" name="Picture 3" descr="al_fargon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" b="5418"/>
          <a:stretch>
            <a:fillRect/>
          </a:stretch>
        </p:blipFill>
        <p:spPr bwMode="auto">
          <a:xfrm>
            <a:off x="6732588" y="1700213"/>
            <a:ext cx="2170112" cy="3024187"/>
          </a:xfrm>
          <a:prstGeom prst="rect">
            <a:avLst/>
          </a:prstGeom>
          <a:noFill/>
          <a:ln w="57150" cmpd="thickThin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659563" y="4868863"/>
            <a:ext cx="2305050" cy="431800"/>
          </a:xfrm>
          <a:prstGeom prst="rect">
            <a:avLst/>
          </a:prstGeom>
          <a:noFill/>
          <a:ln w="9525" algn="ctr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1800" b="1">
                <a:solidFill>
                  <a:srgbClr val="FFFFCC"/>
                </a:solidFill>
              </a:rPr>
              <a:t>797 – 865 гг.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50825" y="1268413"/>
            <a:ext cx="6192838" cy="2160587"/>
          </a:xfrm>
          <a:prstGeom prst="roundRect">
            <a:avLst>
              <a:gd name="adj" fmla="val 16667"/>
            </a:avLst>
          </a:prstGeom>
          <a:solidFill>
            <a:srgbClr val="3B4B1D"/>
          </a:solidFill>
          <a:ln w="38100" cmpd="dbl" algn="ctr">
            <a:solidFill>
              <a:srgbClr val="FFFFCC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dirty="0">
                <a:solidFill>
                  <a:srgbClr val="FFFFCC"/>
                </a:solidFill>
                <a:latin typeface="Tahoma" pitchFamily="34" charset="0"/>
              </a:rPr>
              <a:t>           </a:t>
            </a:r>
            <a:endParaRPr lang="ru-RU" dirty="0" smtClean="0">
              <a:solidFill>
                <a:srgbClr val="FFFFCC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 dirty="0" smtClean="0">
              <a:solidFill>
                <a:srgbClr val="FFFFCC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 dirty="0" smtClean="0">
              <a:solidFill>
                <a:srgbClr val="FFFFCC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dirty="0" smtClean="0">
                <a:solidFill>
                  <a:srgbClr val="FFFFCC"/>
                </a:solidFill>
                <a:latin typeface="Tahoma" pitchFamily="34" charset="0"/>
              </a:rPr>
              <a:t> </a:t>
            </a:r>
            <a:r>
              <a:rPr lang="ru-RU" b="1" dirty="0">
                <a:solidFill>
                  <a:srgbClr val="FFFFCC"/>
                </a:solidFill>
                <a:latin typeface="Tahoma" pitchFamily="34" charset="0"/>
              </a:rPr>
              <a:t>Астроном, географ и математик, известный  в Европе под именем Ал </a:t>
            </a:r>
            <a:r>
              <a:rPr lang="ru-RU" b="1" dirty="0" err="1">
                <a:solidFill>
                  <a:srgbClr val="FFFFCC"/>
                </a:solidFill>
                <a:latin typeface="Tahoma" pitchFamily="34" charset="0"/>
              </a:rPr>
              <a:t>Фраганус</a:t>
            </a:r>
            <a:r>
              <a:rPr lang="ru-RU" b="1" dirty="0">
                <a:solidFill>
                  <a:srgbClr val="FFFFCC"/>
                </a:solidFill>
                <a:latin typeface="Tahoma" pitchFamily="34" charset="0"/>
              </a:rPr>
              <a:t>, автор 11 научных трудов, среди  которых - «Книга о построении  астролябии», «Книга о действиях с астролябией», «Таблицы </a:t>
            </a:r>
            <a:r>
              <a:rPr lang="ru-RU" b="1" dirty="0" err="1">
                <a:solidFill>
                  <a:srgbClr val="FFFFCC"/>
                </a:solidFill>
                <a:latin typeface="Tahoma" pitchFamily="34" charset="0"/>
              </a:rPr>
              <a:t>ал-Фергани</a:t>
            </a:r>
            <a:r>
              <a:rPr lang="ru-RU" b="1" dirty="0">
                <a:solidFill>
                  <a:srgbClr val="FFFFCC"/>
                </a:solidFill>
                <a:latin typeface="Tahoma" pitchFamily="34" charset="0"/>
              </a:rPr>
              <a:t>», «Книга о построении солнечных часов» и </a:t>
            </a:r>
            <a:r>
              <a:rPr lang="ru-RU" b="1">
                <a:solidFill>
                  <a:srgbClr val="FFFFCC"/>
                </a:solidFill>
                <a:latin typeface="Tahoma" pitchFamily="34" charset="0"/>
              </a:rPr>
              <a:t>др</a:t>
            </a:r>
            <a:r>
              <a:rPr lang="ru-RU" b="1" smtClean="0">
                <a:solidFill>
                  <a:srgbClr val="FFFFCC"/>
                </a:solidFill>
                <a:latin typeface="Tahoma" pitchFamily="34" charset="0"/>
              </a:rPr>
              <a:t>.             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</a:rPr>
              <a:t>Главный труд:</a:t>
            </a:r>
            <a:r>
              <a:rPr lang="ru-RU" b="1" dirty="0">
                <a:solidFill>
                  <a:srgbClr val="FFFFCC"/>
                </a:solidFill>
                <a:latin typeface="Tahoma" pitchFamily="34" charset="0"/>
              </a:rPr>
              <a:t> «Книга об элементах астрономии и принципы небесных движений»  - подлинная астрономическая энциклопедия своего времени.  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250825" y="4292600"/>
            <a:ext cx="6265863" cy="1655763"/>
          </a:xfrm>
          <a:prstGeom prst="ellipse">
            <a:avLst/>
          </a:prstGeom>
          <a:solidFill>
            <a:srgbClr val="3B4B1D"/>
          </a:solidFill>
          <a:ln w="38100" cmpd="dbl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b="1">
                <a:solidFill>
                  <a:srgbClr val="FFFFCC"/>
                </a:solidFill>
                <a:latin typeface="Tahoma" pitchFamily="34" charset="0"/>
              </a:rPr>
              <a:t>       Научные открытия:</a:t>
            </a:r>
          </a:p>
          <a:p>
            <a:pPr marL="342900" indent="-342900" algn="l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u-RU" b="1">
                <a:solidFill>
                  <a:srgbClr val="FFFFCC"/>
                </a:solidFill>
                <a:latin typeface="Tahoma" pitchFamily="34" charset="0"/>
              </a:rPr>
              <a:t>установил величину градуса земного меридиана</a:t>
            </a:r>
          </a:p>
          <a:p>
            <a:pPr marL="342900" indent="-342900" algn="l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u-RU" b="1">
                <a:solidFill>
                  <a:srgbClr val="FFFFCC"/>
                </a:solidFill>
                <a:latin typeface="Tahoma" pitchFamily="34" charset="0"/>
              </a:rPr>
              <a:t>доказал шарообразность земли</a:t>
            </a:r>
          </a:p>
          <a:p>
            <a:pPr marL="342900" indent="-342900" algn="l">
              <a:spcBef>
                <a:spcPct val="20000"/>
              </a:spcBef>
              <a:buClr>
                <a:srgbClr val="FFFFCC"/>
              </a:buClr>
              <a:buSzPct val="80000"/>
              <a:buFont typeface="Wingdings" pitchFamily="2" charset="2"/>
              <a:buChar char="v"/>
            </a:pPr>
            <a:r>
              <a:rPr lang="ru-RU" b="1">
                <a:solidFill>
                  <a:srgbClr val="FFFFCC"/>
                </a:solidFill>
                <a:latin typeface="Tahoma" pitchFamily="34" charset="0"/>
              </a:rPr>
              <a:t>создал измеритель уровня воды в Ниле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50825" y="6092825"/>
            <a:ext cx="8713788" cy="576263"/>
          </a:xfrm>
          <a:prstGeom prst="rect">
            <a:avLst/>
          </a:prstGeom>
          <a:solidFill>
            <a:srgbClr val="CDCEB2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DCEB2"/>
            </a:extrusionClr>
          </a:sp3d>
        </p:spPr>
        <p:txBody>
          <a:bodyPr wrap="none" anchor="ctr">
            <a:flatTx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1800" b="1">
                <a:solidFill>
                  <a:schemeClr val="bg2"/>
                </a:solidFill>
              </a:rPr>
              <a:t>1998 г. под эгидой ЮНЕСКО отмечался 1200-летний юбилей Ал-Фергани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50825" y="3573463"/>
            <a:ext cx="6192838" cy="647700"/>
          </a:xfrm>
          <a:prstGeom prst="rect">
            <a:avLst/>
          </a:prstGeom>
          <a:solidFill>
            <a:srgbClr val="B0B185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ru-RU" b="1">
                <a:solidFill>
                  <a:schemeClr val="bg2"/>
                </a:solidFill>
                <a:latin typeface="Tahoma" pitchFamily="34" charset="0"/>
              </a:rPr>
              <a:t>Руководил строительством обсерваторий близ Багдада и</a:t>
            </a:r>
          </a:p>
          <a:p>
            <a:pPr marL="342900" indent="-342900" algn="l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ahoma" pitchFamily="34" charset="0"/>
              </a:rPr>
              <a:t> Дамаска,  в Багдаде возглавлял астрономическую школу </a:t>
            </a:r>
          </a:p>
        </p:txBody>
      </p:sp>
    </p:spTree>
    <p:extLst>
      <p:ext uri="{BB962C8B-B14F-4D97-AF65-F5344CB8AC3E}">
        <p14:creationId xmlns:p14="http://schemas.microsoft.com/office/powerpoint/2010/main" val="39061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88913"/>
            <a:ext cx="7200900" cy="1081087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Абу Наср Аль-Фараби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9144000" cy="53006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tx2"/>
                </a:solidFill>
              </a:rPr>
              <a:t>       </a:t>
            </a:r>
            <a:r>
              <a:rPr lang="ru-RU" sz="2000" smtClean="0"/>
              <a:t>Философ, ученый-энциклопедист, автор более 160 научных трудов на арабском языке. «Второй учитель» («Аристотель Востока»)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</a:t>
            </a:r>
            <a:r>
              <a:rPr lang="ru-RU" sz="2000" smtClean="0">
                <a:solidFill>
                  <a:srgbClr val="FF0000"/>
                </a:solidFill>
              </a:rPr>
              <a:t>Главные научные  труды:</a:t>
            </a:r>
            <a:r>
              <a:rPr lang="ru-RU" sz="2000" smtClean="0"/>
              <a:t> комментарии к «Метафизике» Аристотеля, «Гелемы премудрости», «Введение в логику», «О происхождении наук», «О взглядах жителей добродетельного города» и др.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q"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ru-RU" sz="1800" b="1" smtClean="0"/>
              <a:t>доказал объективное существование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SzPct val="85000"/>
              <a:buFont typeface="Wingdings" pitchFamily="2" charset="2"/>
              <a:buNone/>
            </a:pPr>
            <a:r>
              <a:rPr lang="ru-RU" sz="1800" b="1" smtClean="0"/>
              <a:t>        материального мира и возможность познания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SzPct val="85000"/>
              <a:buFont typeface="Wingdings" pitchFamily="2" charset="2"/>
              <a:buNone/>
            </a:pPr>
            <a:r>
              <a:rPr lang="ru-RU" sz="1800" b="1" smtClean="0"/>
              <a:t>        его человеком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ru-RU" sz="1800" b="1" smtClean="0"/>
              <a:t>разработал классификацию наук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ru-RU" sz="1800" b="1" smtClean="0"/>
              <a:t>исследовал проблемы происхождения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       государства, причины социального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       неравенства и др.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</p:txBody>
      </p:sp>
      <p:pic>
        <p:nvPicPr>
          <p:cNvPr id="66564" name="Picture 4" descr="al-farab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68638"/>
            <a:ext cx="2673350" cy="28860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156325" y="6092825"/>
            <a:ext cx="2808288" cy="4318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1600" b="1">
                <a:solidFill>
                  <a:schemeClr val="bg2"/>
                </a:solidFill>
              </a:rPr>
              <a:t>873 – 950 гг.</a:t>
            </a:r>
          </a:p>
        </p:txBody>
      </p:sp>
      <p:sp>
        <p:nvSpPr>
          <p:cNvPr id="448518" name="AutoShape 6"/>
          <p:cNvSpPr>
            <a:spLocks noChangeArrowheads="1"/>
          </p:cNvSpPr>
          <p:nvPr/>
        </p:nvSpPr>
        <p:spPr bwMode="auto">
          <a:xfrm>
            <a:off x="250825" y="2997200"/>
            <a:ext cx="5832475" cy="1439863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C0C0C0"/>
          </a:solidFill>
          <a:ln w="38100" cmpd="dbl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 b="1">
                <a:solidFill>
                  <a:srgbClr val="FF0000"/>
                </a:solidFill>
              </a:rPr>
              <a:t>Области научных интересов: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solidFill>
                  <a:schemeClr val="bg2"/>
                </a:solidFill>
              </a:rPr>
              <a:t>философия, языкознание, музыка, математика, астрономия,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solidFill>
                  <a:schemeClr val="bg2"/>
                </a:solidFill>
              </a:rPr>
              <a:t>физика, ботаника, минералогия, география, медицина.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solidFill>
                  <a:schemeClr val="bg2"/>
                </a:solidFill>
              </a:rPr>
              <a:t>«Цель науки – познание тайн щедрой и мудрой природы»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b="1">
                <a:solidFill>
                  <a:schemeClr val="bg2"/>
                </a:solidFill>
              </a:rPr>
              <a:t>                                                                         (Ал-Фараби)</a:t>
            </a:r>
          </a:p>
        </p:txBody>
      </p:sp>
    </p:spTree>
    <p:extLst>
      <p:ext uri="{BB962C8B-B14F-4D97-AF65-F5344CB8AC3E}">
        <p14:creationId xmlns:p14="http://schemas.microsoft.com/office/powerpoint/2010/main" val="2151139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260350"/>
            <a:ext cx="7092950" cy="1143000"/>
          </a:xfrm>
          <a:solidFill>
            <a:srgbClr val="666633"/>
          </a:solidFill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accent1"/>
                </a:solidFill>
                <a:latin typeface="Arial Black" pitchFamily="34" charset="0"/>
              </a:rPr>
              <a:t>Абу Рейхан Беруни</a:t>
            </a:r>
          </a:p>
        </p:txBody>
      </p:sp>
      <p:pic>
        <p:nvPicPr>
          <p:cNvPr id="67587" name="Picture 3" descr="25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9138"/>
            <a:ext cx="27527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0" name="AutoShape 4"/>
          <p:cNvSpPr>
            <a:spLocks noChangeArrowheads="1"/>
          </p:cNvSpPr>
          <p:nvPr/>
        </p:nvSpPr>
        <p:spPr bwMode="auto">
          <a:xfrm>
            <a:off x="468313" y="1700213"/>
            <a:ext cx="5327650" cy="1800225"/>
          </a:xfrm>
          <a:prstGeom prst="wedgeRectCallout">
            <a:avLst>
              <a:gd name="adj1" fmla="val 2532"/>
              <a:gd name="adj2" fmla="val 76366"/>
            </a:avLst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9933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latin typeface="Arial Black" pitchFamily="34" charset="0"/>
              </a:rPr>
              <a:t>Научное наследие составляет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latin typeface="Arial Black" pitchFamily="34" charset="0"/>
              </a:rPr>
              <a:t>более 150 трудов по истории,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latin typeface="Arial Black" pitchFamily="34" charset="0"/>
              </a:rPr>
              <a:t>математике, истории, астрономии,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latin typeface="Arial Black" pitchFamily="34" charset="0"/>
              </a:rPr>
              <a:t>географии, топографии, физике,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latin typeface="Arial Black" pitchFamily="34" charset="0"/>
              </a:rPr>
              <a:t>медицине, геологии и др.наукам</a:t>
            </a: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6227763" y="5157788"/>
            <a:ext cx="2736850" cy="5762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/>
              <a:t>973 – 1048  гг.</a:t>
            </a:r>
          </a:p>
        </p:txBody>
      </p:sp>
      <p:sp>
        <p:nvSpPr>
          <p:cNvPr id="449542" name="AutoShape 6"/>
          <p:cNvSpPr>
            <a:spLocks noChangeArrowheads="1"/>
          </p:cNvSpPr>
          <p:nvPr/>
        </p:nvSpPr>
        <p:spPr bwMode="auto">
          <a:xfrm>
            <a:off x="468313" y="4076700"/>
            <a:ext cx="5472112" cy="20161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 algn="ctr">
            <a:noFill/>
            <a:round/>
            <a:headEnd/>
            <a:tailEnd/>
          </a:ln>
          <a:effectLst>
            <a:outerShdw dist="107763" dir="18900000" algn="ctr" rotWithShape="0">
              <a:srgbClr val="CC66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>
                <a:latin typeface="Arial Black" pitchFamily="34" charset="0"/>
              </a:rPr>
              <a:t>Основные произведения: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/>
              <a:t>«Книга об основных началах астрономии» ( «Канон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/>
              <a:t> Маъсуда»),«Уточнение границ населенного мира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/>
              <a:t>для определения расстояний между населенными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/>
              <a:t>пунктами», «Минералогия», «Индия»,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/>
              <a:t>«Памятники минувших поколений»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/>
              <a:t> </a:t>
            </a:r>
          </a:p>
        </p:txBody>
      </p:sp>
      <p:sp>
        <p:nvSpPr>
          <p:cNvPr id="449543" name="Rectangle 7"/>
          <p:cNvSpPr>
            <a:spLocks noChangeArrowheads="1"/>
          </p:cNvSpPr>
          <p:nvPr/>
        </p:nvSpPr>
        <p:spPr bwMode="auto">
          <a:xfrm>
            <a:off x="468313" y="6237288"/>
            <a:ext cx="8496300" cy="4333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ru-RU" sz="1800" b="1">
                <a:latin typeface="Arial Black" pitchFamily="34" charset="0"/>
              </a:rPr>
              <a:t>С 1010 г. руководил работой Академии хорезмшаха Маъмуна</a:t>
            </a:r>
          </a:p>
        </p:txBody>
      </p:sp>
    </p:spTree>
    <p:extLst>
      <p:ext uri="{BB962C8B-B14F-4D97-AF65-F5344CB8AC3E}">
        <p14:creationId xmlns:p14="http://schemas.microsoft.com/office/powerpoint/2010/main" val="2164692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04813"/>
            <a:ext cx="7777162" cy="1008062"/>
          </a:xfrm>
          <a:noFill/>
        </p:spPr>
        <p:txBody>
          <a:bodyPr/>
          <a:lstStyle/>
          <a:p>
            <a:pPr eaLnBrk="1" hangingPunct="1"/>
            <a:r>
              <a:rPr lang="ru-RU" sz="4600" smtClean="0">
                <a:solidFill>
                  <a:srgbClr val="66CCFF"/>
                </a:solidFill>
                <a:latin typeface="Arial Black" pitchFamily="34" charset="0"/>
              </a:rPr>
              <a:t>Улугбек </a:t>
            </a:r>
            <a:r>
              <a:rPr lang="ru-RU" sz="4200" smtClean="0">
                <a:solidFill>
                  <a:srgbClr val="66CCFF"/>
                </a:solidFill>
                <a:latin typeface="Arial Black" pitchFamily="34" charset="0"/>
              </a:rPr>
              <a:t> </a:t>
            </a:r>
            <a:r>
              <a:rPr lang="ru-RU" sz="3800" smtClean="0">
                <a:solidFill>
                  <a:srgbClr val="66CCFF"/>
                </a:solidFill>
                <a:latin typeface="Arial Black" pitchFamily="34" charset="0"/>
              </a:rPr>
              <a:t>(1394 – 1449 гг.)</a:t>
            </a:r>
          </a:p>
        </p:txBody>
      </p:sp>
      <p:pic>
        <p:nvPicPr>
          <p:cNvPr id="69635" name="Picture 3" descr="ulugbek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51" b="12032"/>
          <a:stretch>
            <a:fillRect/>
          </a:stretch>
        </p:blipFill>
        <p:spPr bwMode="auto">
          <a:xfrm>
            <a:off x="6227763" y="1557338"/>
            <a:ext cx="2592387" cy="3168650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4213" y="1492250"/>
            <a:ext cx="54721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2800" b="1">
                <a:solidFill>
                  <a:schemeClr val="tx2"/>
                </a:solidFill>
                <a:latin typeface="Arial Black" pitchFamily="34" charset="0"/>
              </a:rPr>
              <a:t>Ученый на троне»: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SzPct val="85000"/>
              <a:buFont typeface="Wingdings" pitchFamily="2" charset="2"/>
              <a:buChar char="Ш"/>
            </a:pPr>
            <a:r>
              <a:rPr lang="ru-RU" sz="2000">
                <a:solidFill>
                  <a:schemeClr val="accent1"/>
                </a:solidFill>
              </a:rPr>
              <a:t>покровительствовал развитию науки и культуры;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5000"/>
              <a:buFont typeface="Wingdings" pitchFamily="2" charset="2"/>
              <a:buChar char="Ш"/>
            </a:pPr>
            <a:r>
              <a:rPr lang="ru-RU" sz="2000">
                <a:solidFill>
                  <a:schemeClr val="accent1"/>
                </a:solidFill>
              </a:rPr>
              <a:t>построил три медресе – в Бухаре (1417 г.),Самарканде (1417-1420 гг.) и Гиждуване (1433 г.);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SzPct val="85000"/>
              <a:buFont typeface="Wingdings" pitchFamily="2" charset="2"/>
              <a:buChar char="Ш"/>
            </a:pPr>
            <a:r>
              <a:rPr lang="ru-RU" sz="2000">
                <a:solidFill>
                  <a:schemeClr val="accent1"/>
                </a:solidFill>
              </a:rPr>
              <a:t>в  1424-1429 гг. построил обсерваторию  близ Самарканда;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SzPct val="85000"/>
              <a:buFont typeface="Wingdings" pitchFamily="2" charset="2"/>
              <a:buChar char="Ш"/>
            </a:pPr>
            <a:r>
              <a:rPr lang="ru-RU" sz="2000">
                <a:solidFill>
                  <a:schemeClr val="accent1"/>
                </a:solidFill>
              </a:rPr>
              <a:t>создал библиотеку, в которой хранилось 15 тысяч томов книг;</a:t>
            </a:r>
          </a:p>
          <a:p>
            <a:pPr algn="l" eaLnBrk="1" hangingPunct="1">
              <a:spcBef>
                <a:spcPct val="50000"/>
              </a:spcBef>
              <a:buClr>
                <a:schemeClr val="accent1"/>
              </a:buClr>
              <a:buSzPct val="85000"/>
              <a:buFont typeface="Wingdings" pitchFamily="2" charset="2"/>
              <a:buChar char="Ш"/>
            </a:pPr>
            <a:r>
              <a:rPr lang="ru-RU" sz="2000">
                <a:solidFill>
                  <a:schemeClr val="accent1"/>
                </a:solidFill>
              </a:rPr>
              <a:t>автор ряда научных трудов по астрономии, математике, истории, музыкальному искусству, знаток поэзии</a:t>
            </a:r>
            <a:r>
              <a:rPr lang="ru-RU" sz="2000">
                <a:solidFill>
                  <a:srgbClr val="66CCFF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</a:pPr>
            <a:endParaRPr lang="ru-RU" sz="2000">
              <a:solidFill>
                <a:srgbClr val="66CCFF"/>
              </a:solidFill>
            </a:endParaRPr>
          </a:p>
        </p:txBody>
      </p:sp>
      <p:sp>
        <p:nvSpPr>
          <p:cNvPr id="688134" name="Text Box 6"/>
          <p:cNvSpPr txBox="1">
            <a:spLocks noChangeArrowheads="1"/>
          </p:cNvSpPr>
          <p:nvPr/>
        </p:nvSpPr>
        <p:spPr bwMode="auto">
          <a:xfrm>
            <a:off x="6011863" y="4868863"/>
            <a:ext cx="3132137" cy="168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ABD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«Религии рассеиваются как туман. Царства разрушаются, но труды ученых остаются на вечные времена»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ABD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М.Улугбек</a:t>
            </a:r>
          </a:p>
        </p:txBody>
      </p:sp>
    </p:spTree>
    <p:extLst>
      <p:ext uri="{BB962C8B-B14F-4D97-AF65-F5344CB8AC3E}">
        <p14:creationId xmlns:p14="http://schemas.microsoft.com/office/powerpoint/2010/main" val="405105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Свобода совести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широком смысле - свобода убеждений человека в целом, </a:t>
            </a:r>
          </a:p>
          <a:p>
            <a:r>
              <a:rPr lang="ru-RU" dirty="0" smtClean="0"/>
              <a:t>а в узком - отношение человека к религии и атеизму.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34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4668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ЗАКОН РЕСПУБЛИКИ УЗБЕКИСТАН </a:t>
            </a:r>
            <a:r>
              <a:rPr lang="ru-RU" sz="2400" b="1" dirty="0" smtClean="0"/>
              <a:t>№</a:t>
            </a:r>
            <a:r>
              <a:rPr lang="ru-RU" sz="2400" b="1" dirty="0" smtClean="0"/>
              <a:t>618-I, О свободе совести и религиозных организаций (новая редакция)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Статья 3.</a:t>
            </a:r>
            <a:r>
              <a:rPr lang="ru-RU" dirty="0" smtClean="0">
                <a:solidFill>
                  <a:srgbClr val="FF0000"/>
                </a:solidFill>
              </a:rPr>
              <a:t> Право на свободу совести</a:t>
            </a:r>
          </a:p>
          <a:p>
            <a:r>
              <a:rPr lang="ru-RU" sz="2400" dirty="0" smtClean="0"/>
              <a:t>Свобода совести - это гарантированное конституционное право граждан исповедовать любую религию или не исповедовать никакой. Не допускается какое-либо принуждение при определении гражданином своего отношения к религии, к исповеданию или </a:t>
            </a:r>
            <a:r>
              <a:rPr lang="ru-RU" sz="2400" dirty="0" err="1" smtClean="0"/>
              <a:t>неисповеданию</a:t>
            </a:r>
            <a:r>
              <a:rPr lang="ru-RU" sz="2400" dirty="0" smtClean="0"/>
              <a:t> религии, к участию или неучастию в богослужениях, религиозных обрядах и церемониях, в получении религиозного образования.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9162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Свобода совести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широком смысле - свобода убеждений человека в целом, </a:t>
            </a:r>
          </a:p>
          <a:p>
            <a:r>
              <a:rPr lang="ru-RU" dirty="0" smtClean="0"/>
              <a:t>а в узком - отношение человека к религии и атеизму.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885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2400" dirty="0" smtClean="0">
                <a:latin typeface="Times New Roman" pitchFamily="18" charset="0"/>
                <a:cs typeface="Times New Roman" pitchFamily="18" charset="0"/>
              </a:rPr>
              <a:t>Контрольное задание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Духовная нищета и ее опасность для личности и общества.</a:t>
            </a:r>
          </a:p>
          <a:p>
            <a:pPr lvl="0"/>
            <a:r>
              <a:rPr lang="ru-RU" dirty="0"/>
              <a:t>Гуманистические идеи в духовном развитии человечества.</a:t>
            </a:r>
          </a:p>
          <a:p>
            <a:pPr lvl="0"/>
            <a:r>
              <a:rPr lang="ru-RU" dirty="0"/>
              <a:t>Древние памятники народного творчества и религии Средней Азии о духовности.</a:t>
            </a:r>
          </a:p>
          <a:p>
            <a:pPr lvl="0"/>
            <a:r>
              <a:rPr lang="ru-RU" dirty="0"/>
              <a:t>Духовное наследие зороастризма.</a:t>
            </a:r>
          </a:p>
          <a:p>
            <a:pPr lvl="0"/>
            <a:r>
              <a:rPr lang="ru-RU" dirty="0"/>
              <a:t>Духовное наследие ислама.</a:t>
            </a:r>
          </a:p>
          <a:p>
            <a:pPr lvl="0"/>
            <a:r>
              <a:rPr lang="ru-RU" dirty="0"/>
              <a:t>Духовное наследие среднеазиатского суфизма.</a:t>
            </a:r>
          </a:p>
          <a:p>
            <a:pPr lvl="0"/>
            <a:r>
              <a:rPr lang="ru-RU" dirty="0"/>
              <a:t>Великие мыслители 9-12 вв. о духовности.</a:t>
            </a:r>
          </a:p>
          <a:p>
            <a:pPr lvl="0"/>
            <a:r>
              <a:rPr lang="ru-RU" dirty="0" err="1"/>
              <a:t>Фараби</a:t>
            </a:r>
            <a:r>
              <a:rPr lang="ru-RU" dirty="0"/>
              <a:t> об идеальном обществе и совершенном человеке.</a:t>
            </a:r>
          </a:p>
          <a:p>
            <a:pPr lvl="0"/>
            <a:r>
              <a:rPr lang="ru-RU" dirty="0"/>
              <a:t>«</a:t>
            </a:r>
            <a:r>
              <a:rPr lang="ru-RU" dirty="0" err="1"/>
              <a:t>Кутадгу</a:t>
            </a:r>
            <a:r>
              <a:rPr lang="ru-RU" dirty="0"/>
              <a:t> </a:t>
            </a:r>
            <a:r>
              <a:rPr lang="ru-RU" dirty="0" err="1"/>
              <a:t>билик</a:t>
            </a:r>
            <a:r>
              <a:rPr lang="ru-RU" dirty="0"/>
              <a:t>» Юсуфа </a:t>
            </a:r>
            <a:r>
              <a:rPr lang="ru-RU" dirty="0" err="1"/>
              <a:t>Хос-Ходжиба</a:t>
            </a:r>
            <a:r>
              <a:rPr lang="ru-RU" dirty="0"/>
              <a:t> о духовных качествах личности.</a:t>
            </a:r>
          </a:p>
          <a:p>
            <a:pPr lvl="0"/>
            <a:r>
              <a:rPr lang="ru-RU" dirty="0"/>
              <a:t>Духовное наследие эпоса «</a:t>
            </a:r>
            <a:r>
              <a:rPr lang="ru-RU" dirty="0" err="1"/>
              <a:t>Алпамыш</a:t>
            </a:r>
            <a:r>
              <a:rPr lang="ru-RU" dirty="0"/>
              <a:t>».</a:t>
            </a:r>
          </a:p>
          <a:p>
            <a:pPr lvl="0"/>
            <a:r>
              <a:rPr lang="ru-RU" dirty="0"/>
              <a:t>Духовное наследие западного Возрождения и его 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93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latin typeface="Arial Black" pitchFamily="34" charset="0"/>
              </a:rPr>
              <a:t>              </a:t>
            </a:r>
            <a:r>
              <a:rPr lang="ru-RU" sz="3600" smtClean="0">
                <a:latin typeface="Arial Black" pitchFamily="34" charset="0"/>
              </a:rPr>
              <a:t>«</a:t>
            </a:r>
            <a:r>
              <a:rPr lang="ru-RU" smtClean="0">
                <a:latin typeface="Arial Black" pitchFamily="34" charset="0"/>
              </a:rPr>
              <a:t>АЛПАМЫШ</a:t>
            </a:r>
            <a:r>
              <a:rPr lang="ru-RU" sz="3600" smtClean="0">
                <a:latin typeface="Arial Black" pitchFamily="34" charset="0"/>
              </a:rPr>
              <a:t>»</a:t>
            </a:r>
            <a:br>
              <a:rPr lang="ru-RU" sz="3600" smtClean="0">
                <a:latin typeface="Arial Black" pitchFamily="34" charset="0"/>
              </a:rPr>
            </a:br>
            <a:endParaRPr lang="ru-RU" sz="3600" smtClean="0">
              <a:latin typeface="Arial Black" pitchFamily="34" charset="0"/>
            </a:endParaRPr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439261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     Народный героический эпос, цикл эпических сказаний о батыре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Алпамыше</a:t>
            </a:r>
            <a:r>
              <a:rPr lang="ru-RU" sz="2800" b="1" dirty="0" smtClean="0">
                <a:solidFill>
                  <a:schemeClr val="tx2"/>
                </a:solidFill>
              </a:rPr>
              <a:t>  и его подвигах (</a:t>
            </a:r>
            <a:r>
              <a:rPr lang="en-US" sz="2800" b="1" dirty="0" smtClean="0">
                <a:solidFill>
                  <a:schemeClr val="tx2"/>
                </a:solidFill>
              </a:rPr>
              <a:t>XIV-XVII </a:t>
            </a:r>
            <a:r>
              <a:rPr lang="ru-RU" sz="2800" b="1" dirty="0" smtClean="0">
                <a:solidFill>
                  <a:schemeClr val="tx2"/>
                </a:solidFill>
              </a:rPr>
              <a:t>вв.).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Основная идея эпоса –</a:t>
            </a:r>
            <a:r>
              <a:rPr lang="ru-RU" sz="2800" b="1" dirty="0" smtClean="0">
                <a:solidFill>
                  <a:schemeClr val="tx2"/>
                </a:solidFill>
              </a:rPr>
              <a:t> борьба за независимость, утверждение справедливости и мирной жизни, высших человеческих идеалов.</a:t>
            </a:r>
          </a:p>
        </p:txBody>
      </p:sp>
      <p:pic>
        <p:nvPicPr>
          <p:cNvPr id="69636" name="Picture 5" descr="00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268413"/>
            <a:ext cx="3454400" cy="49688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Памятник Алпамышу в Термезе</a:t>
            </a:r>
          </a:p>
        </p:txBody>
      </p:sp>
      <p:sp>
        <p:nvSpPr>
          <p:cNvPr id="69735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989138"/>
            <a:ext cx="4105275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 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Героическая песня «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Алпамыш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 «дает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нам урок патриотизма и имеет огромное значение для духовного воспитания».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И.Каримов</a:t>
            </a:r>
          </a:p>
        </p:txBody>
      </p:sp>
      <p:pic>
        <p:nvPicPr>
          <p:cNvPr id="70660" name="Picture 7" descr="Отсканировано 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44675"/>
            <a:ext cx="3455987" cy="43116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500" smtClean="0">
                <a:solidFill>
                  <a:schemeClr val="accent2"/>
                </a:solidFill>
              </a:rPr>
              <a:t>Устное народное творчество, древние письменные памятники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699125" cy="4733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500" b="1" smtClean="0">
                <a:solidFill>
                  <a:schemeClr val="accent2"/>
                </a:solidFill>
              </a:rPr>
              <a:t>«Авеста»</a:t>
            </a:r>
            <a:r>
              <a:rPr lang="ru-RU" sz="2100" b="1" smtClean="0"/>
              <a:t>  - </a:t>
            </a:r>
            <a:r>
              <a:rPr lang="ru-RU" sz="21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древний религиозный, исторический, литературный памятник, является главной священной книгой зороастризма.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Авеста </a:t>
            </a:r>
            <a:r>
              <a:rPr lang="ru-RU" sz="21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создана в 1-й пол. I тыс. до н.э. в Хорезме.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100" b="1" smtClean="0">
                <a:solidFill>
                  <a:schemeClr val="accent2"/>
                </a:solidFill>
              </a:rPr>
              <a:t>Первые записи</a:t>
            </a:r>
            <a:r>
              <a:rPr lang="ru-RU" sz="2100" b="1" smtClean="0"/>
              <a:t> «Авесты» были сделаны в </a:t>
            </a:r>
            <a:r>
              <a:rPr lang="en-US" sz="2100" b="1" smtClean="0"/>
              <a:t>VI</a:t>
            </a:r>
            <a:r>
              <a:rPr lang="ru-RU" sz="2100" b="1" smtClean="0"/>
              <a:t>-</a:t>
            </a:r>
            <a:r>
              <a:rPr lang="en-US" sz="2100" b="1" smtClean="0"/>
              <a:t>V</a:t>
            </a:r>
            <a:r>
              <a:rPr lang="ru-RU" sz="2100" b="1" smtClean="0"/>
              <a:t> вв. до н.э., а ее полный свод появился в </a:t>
            </a:r>
            <a:r>
              <a:rPr lang="en-US" sz="2100" b="1" smtClean="0"/>
              <a:t>III</a:t>
            </a:r>
            <a:r>
              <a:rPr lang="ru-RU" sz="2100" b="1" smtClean="0"/>
              <a:t> в.  Последняя редакция «Авесты» относится к </a:t>
            </a:r>
            <a:r>
              <a:rPr lang="en-US" sz="2100" b="1" smtClean="0"/>
              <a:t>VI </a:t>
            </a:r>
            <a:r>
              <a:rPr lang="ru-RU" sz="2100" b="1" smtClean="0"/>
              <a:t> 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Существует легенда, согласно которой </a:t>
            </a:r>
            <a:r>
              <a:rPr lang="ru-RU" sz="21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текст Авесты</a:t>
            </a:r>
            <a:r>
              <a:rPr lang="ru-RU" sz="21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был уничтожен Александром Македонским, а затем восстановлен по памяти зороастрийскими жрецами.</a:t>
            </a:r>
            <a:endParaRPr lang="en-US" sz="21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ru-RU" sz="2100" smtClean="0"/>
          </a:p>
        </p:txBody>
      </p:sp>
      <p:pic>
        <p:nvPicPr>
          <p:cNvPr id="71684" name="Picture 5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924175"/>
            <a:ext cx="2119312" cy="2782888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71685" name="WordArt 6"/>
          <p:cNvSpPr>
            <a:spLocks noChangeArrowheads="1" noChangeShapeType="1" noTextEdit="1"/>
          </p:cNvSpPr>
          <p:nvPr/>
        </p:nvSpPr>
        <p:spPr bwMode="auto">
          <a:xfrm>
            <a:off x="6156325" y="1844675"/>
            <a:ext cx="2479675" cy="871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chemeClr val="tx2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3E6D9">
                        <a:alpha val="37000"/>
                      </a:srgbClr>
                    </a:gs>
                    <a:gs pos="100000">
                      <a:srgbClr val="C4884C"/>
                    </a:gs>
                  </a:gsLst>
                  <a:lin ang="2700000" scaled="1"/>
                </a:gradFill>
                <a:latin typeface="Impact"/>
              </a:rPr>
              <a:t>Заратуштра</a:t>
            </a: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6227763" y="5876925"/>
            <a:ext cx="2592387" cy="35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solidFill>
                  <a:schemeClr val="accent2"/>
                </a:solidFill>
              </a:rPr>
              <a:t>Основатель зороастризма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bg2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3200" smtClean="0">
                <a:latin typeface="Arial Black" pitchFamily="34" charset="0"/>
              </a:rPr>
              <a:t>«Авеста» - священная книга зороастризма</a:t>
            </a:r>
          </a:p>
        </p:txBody>
      </p:sp>
      <p:pic>
        <p:nvPicPr>
          <p:cNvPr id="72707" name="Picture 3" descr="normal_153Ав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32223"/>
            <a:ext cx="7529512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-1035050"/>
            <a:ext cx="8278812" cy="6480175"/>
            <a:chOff x="431" y="-108"/>
            <a:chExt cx="5215" cy="4082"/>
          </a:xfrm>
        </p:grpSpPr>
        <p:sp>
          <p:nvSpPr>
            <p:cNvPr id="466947" name="AutoShape 3"/>
            <p:cNvSpPr>
              <a:spLocks noChangeArrowheads="1"/>
            </p:cNvSpPr>
            <p:nvPr/>
          </p:nvSpPr>
          <p:spPr bwMode="auto">
            <a:xfrm rot="10800000">
              <a:off x="884" y="-108"/>
              <a:ext cx="4185" cy="3475"/>
            </a:xfrm>
            <a:custGeom>
              <a:avLst/>
              <a:gdLst>
                <a:gd name="G0" fmla="+- 9966 0 0"/>
                <a:gd name="G1" fmla="+- -11733935 0 0"/>
                <a:gd name="G2" fmla="+- 0 0 -11733935"/>
                <a:gd name="T0" fmla="*/ 0 256 1"/>
                <a:gd name="T1" fmla="*/ 180 256 1"/>
                <a:gd name="G3" fmla="+- -11733935 T0 T1"/>
                <a:gd name="T2" fmla="*/ 0 256 1"/>
                <a:gd name="T3" fmla="*/ 90 256 1"/>
                <a:gd name="G4" fmla="+- -11733935 T2 T3"/>
                <a:gd name="G5" fmla="*/ G4 2 1"/>
                <a:gd name="T4" fmla="*/ 90 256 1"/>
                <a:gd name="T5" fmla="*/ 0 256 1"/>
                <a:gd name="G6" fmla="+- -11733935 T4 T5"/>
                <a:gd name="G7" fmla="*/ G6 2 1"/>
                <a:gd name="G8" fmla="abs -1173393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66"/>
                <a:gd name="G18" fmla="*/ 9966 1 2"/>
                <a:gd name="G19" fmla="+- G18 5400 0"/>
                <a:gd name="G20" fmla="cos G19 -11733935"/>
                <a:gd name="G21" fmla="sin G19 -11733935"/>
                <a:gd name="G22" fmla="+- G20 10800 0"/>
                <a:gd name="G23" fmla="+- G21 10800 0"/>
                <a:gd name="G24" fmla="+- 10800 0 G20"/>
                <a:gd name="G25" fmla="+- 9966 10800 0"/>
                <a:gd name="G26" fmla="?: G9 G17 G25"/>
                <a:gd name="G27" fmla="?: G9 0 21600"/>
                <a:gd name="G28" fmla="cos 10800 -11733935"/>
                <a:gd name="G29" fmla="sin 10800 -11733935"/>
                <a:gd name="G30" fmla="sin 9966 -11733935"/>
                <a:gd name="G31" fmla="+- G28 10800 0"/>
                <a:gd name="G32" fmla="+- G29 10800 0"/>
                <a:gd name="G33" fmla="+- G30 10800 0"/>
                <a:gd name="G34" fmla="?: G4 0 G31"/>
                <a:gd name="G35" fmla="?: -11733935 G34 0"/>
                <a:gd name="G36" fmla="?: G6 G35 G31"/>
                <a:gd name="G37" fmla="+- 21600 0 G36"/>
                <a:gd name="G38" fmla="?: G4 0 G33"/>
                <a:gd name="G39" fmla="?: -1173393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18 w 21600"/>
                <a:gd name="T15" fmla="*/ 10627 h 21600"/>
                <a:gd name="T16" fmla="*/ 10800 w 21600"/>
                <a:gd name="T17" fmla="*/ 834 h 21600"/>
                <a:gd name="T18" fmla="*/ 21182 w 21600"/>
                <a:gd name="T19" fmla="*/ 1062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35" y="10634"/>
                  </a:moveTo>
                  <a:cubicBezTo>
                    <a:pt x="925" y="5195"/>
                    <a:pt x="5360" y="833"/>
                    <a:pt x="10800" y="834"/>
                  </a:cubicBezTo>
                  <a:cubicBezTo>
                    <a:pt x="16239" y="834"/>
                    <a:pt x="20674" y="5195"/>
                    <a:pt x="20764" y="10634"/>
                  </a:cubicBezTo>
                  <a:lnTo>
                    <a:pt x="21598" y="10620"/>
                  </a:lnTo>
                  <a:cubicBezTo>
                    <a:pt x="21500" y="4726"/>
                    <a:pt x="16694" y="-1"/>
                    <a:pt x="10799" y="0"/>
                  </a:cubicBezTo>
                  <a:cubicBezTo>
                    <a:pt x="4905" y="0"/>
                    <a:pt x="99" y="4726"/>
                    <a:pt x="1" y="10620"/>
                  </a:cubicBezTo>
                  <a:close/>
                </a:path>
              </a:pathLst>
            </a:custGeom>
            <a:solidFill>
              <a:srgbClr val="9E9EBE"/>
            </a:solidFill>
            <a:ln w="19050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7F7FA9">
                  <a:alpha val="50000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6948" name="Oval 4"/>
            <p:cNvSpPr>
              <a:spLocks noChangeArrowheads="1"/>
            </p:cNvSpPr>
            <p:nvPr/>
          </p:nvSpPr>
          <p:spPr bwMode="auto">
            <a:xfrm>
              <a:off x="431" y="1570"/>
              <a:ext cx="1452" cy="1453"/>
            </a:xfrm>
            <a:prstGeom prst="ellipse">
              <a:avLst/>
            </a:prstGeom>
            <a:solidFill>
              <a:srgbClr val="FF7DA8"/>
            </a:solidFill>
            <a:ln w="19050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FF7DA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342900" indent="-342900">
                <a:spcBef>
                  <a:spcPct val="20000"/>
                </a:spcBef>
                <a:buClr>
                  <a:srgbClr val="333333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3200">
                  <a:solidFill>
                    <a:srgbClr val="800000"/>
                  </a:solidFill>
                  <a:latin typeface="Arial Black" pitchFamily="34" charset="0"/>
                </a:rPr>
                <a:t>Добрая</a:t>
              </a:r>
            </a:p>
            <a:p>
              <a:pPr marL="342900" indent="-342900">
                <a:spcBef>
                  <a:spcPct val="20000"/>
                </a:spcBef>
                <a:buClr>
                  <a:srgbClr val="333333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3200">
                  <a:solidFill>
                    <a:srgbClr val="800000"/>
                  </a:solidFill>
                  <a:latin typeface="Arial Black" pitchFamily="34" charset="0"/>
                </a:rPr>
                <a:t>мысль</a:t>
              </a:r>
            </a:p>
          </p:txBody>
        </p:sp>
        <p:sp>
          <p:nvSpPr>
            <p:cNvPr id="466949" name="Oval 5"/>
            <p:cNvSpPr>
              <a:spLocks noChangeArrowheads="1"/>
            </p:cNvSpPr>
            <p:nvPr/>
          </p:nvSpPr>
          <p:spPr bwMode="auto">
            <a:xfrm>
              <a:off x="2336" y="2523"/>
              <a:ext cx="1451" cy="1451"/>
            </a:xfrm>
            <a:prstGeom prst="ellipse">
              <a:avLst/>
            </a:prstGeom>
            <a:solidFill>
              <a:srgbClr val="E7E4D5"/>
            </a:solidFill>
            <a:ln w="19050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EDDBC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342900" indent="-342900">
                <a:spcBef>
                  <a:spcPct val="20000"/>
                </a:spcBef>
                <a:buClr>
                  <a:srgbClr val="333333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3200">
                  <a:solidFill>
                    <a:srgbClr val="800000"/>
                  </a:solidFill>
                  <a:latin typeface="Arial Black" pitchFamily="34" charset="0"/>
                </a:rPr>
                <a:t>Доброе</a:t>
              </a:r>
            </a:p>
            <a:p>
              <a:pPr marL="342900" indent="-342900">
                <a:spcBef>
                  <a:spcPct val="20000"/>
                </a:spcBef>
                <a:buClr>
                  <a:srgbClr val="333333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3200">
                  <a:solidFill>
                    <a:srgbClr val="800000"/>
                  </a:solidFill>
                  <a:latin typeface="Arial Black" pitchFamily="34" charset="0"/>
                </a:rPr>
                <a:t> слово</a:t>
              </a:r>
            </a:p>
          </p:txBody>
        </p:sp>
        <p:sp>
          <p:nvSpPr>
            <p:cNvPr id="466950" name="Oval 6"/>
            <p:cNvSpPr>
              <a:spLocks noChangeArrowheads="1"/>
            </p:cNvSpPr>
            <p:nvPr/>
          </p:nvSpPr>
          <p:spPr bwMode="auto">
            <a:xfrm>
              <a:off x="4195" y="1525"/>
              <a:ext cx="1451" cy="1451"/>
            </a:xfrm>
            <a:prstGeom prst="ellipse">
              <a:avLst/>
            </a:prstGeom>
            <a:solidFill>
              <a:srgbClr val="D4A77A"/>
            </a:solidFill>
            <a:ln w="19050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9E9EBE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342900" indent="-342900">
                <a:spcBef>
                  <a:spcPct val="20000"/>
                </a:spcBef>
                <a:buClr>
                  <a:srgbClr val="333333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3200">
                  <a:solidFill>
                    <a:srgbClr val="800000"/>
                  </a:solidFill>
                  <a:latin typeface="Arial Black" pitchFamily="34" charset="0"/>
                </a:rPr>
                <a:t>Доброе</a:t>
              </a:r>
            </a:p>
            <a:p>
              <a:pPr marL="342900" indent="-342900">
                <a:spcBef>
                  <a:spcPct val="20000"/>
                </a:spcBef>
                <a:buClr>
                  <a:srgbClr val="333333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3200">
                  <a:solidFill>
                    <a:srgbClr val="800000"/>
                  </a:solidFill>
                  <a:latin typeface="Arial Black" pitchFamily="34" charset="0"/>
                </a:rPr>
                <a:t>дело</a:t>
              </a:r>
            </a:p>
          </p:txBody>
        </p:sp>
      </p:grpSp>
      <p:sp>
        <p:nvSpPr>
          <p:cNvPr id="466951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800000"/>
                </a:solidFill>
              </a:rPr>
              <a:t>Справедливый образ жизни</a:t>
            </a:r>
          </a:p>
        </p:txBody>
      </p:sp>
      <p:pic>
        <p:nvPicPr>
          <p:cNvPr id="73732" name="Picture 8" descr="Рисунок9"/>
          <p:cNvPicPr>
            <a:picLocks noChangeAspect="1" noChangeArrowheads="1"/>
          </p:cNvPicPr>
          <p:nvPr/>
        </p:nvPicPr>
        <p:blipFill>
          <a:blip r:embed="rId2"/>
          <a:srcRect l="-24612" t="18698" r="-26787" b="15703"/>
          <a:stretch>
            <a:fillRect/>
          </a:stretch>
        </p:blipFill>
        <p:spPr bwMode="auto">
          <a:xfrm>
            <a:off x="5076825" y="5445125"/>
            <a:ext cx="3457575" cy="12954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3733" name="Picture 9" descr="Рисунок10"/>
          <p:cNvPicPr>
            <a:picLocks noChangeAspect="1" noChangeArrowheads="1"/>
          </p:cNvPicPr>
          <p:nvPr/>
        </p:nvPicPr>
        <p:blipFill>
          <a:blip r:embed="rId3"/>
          <a:srcRect t="33194" r="-6662"/>
          <a:stretch>
            <a:fillRect/>
          </a:stretch>
        </p:blipFill>
        <p:spPr bwMode="auto">
          <a:xfrm>
            <a:off x="468313" y="4076700"/>
            <a:ext cx="2305050" cy="12239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3734" name="Picture 10" descr="огонь"/>
          <p:cNvPicPr>
            <a:picLocks noChangeAspect="1" noChangeArrowheads="1"/>
          </p:cNvPicPr>
          <p:nvPr/>
        </p:nvPicPr>
        <p:blipFill>
          <a:blip r:embed="rId4"/>
          <a:srcRect t="32649" r="-2815"/>
          <a:stretch>
            <a:fillRect/>
          </a:stretch>
        </p:blipFill>
        <p:spPr bwMode="auto">
          <a:xfrm>
            <a:off x="6443663" y="4005263"/>
            <a:ext cx="2376487" cy="12239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3735" name="Picture 11" descr="corsica_water"/>
          <p:cNvPicPr>
            <a:picLocks noChangeAspect="1" noChangeArrowheads="1"/>
          </p:cNvPicPr>
          <p:nvPr/>
        </p:nvPicPr>
        <p:blipFill>
          <a:blip r:embed="rId5"/>
          <a:srcRect t="51390" r="-1700"/>
          <a:stretch>
            <a:fillRect/>
          </a:stretch>
        </p:blipFill>
        <p:spPr bwMode="auto">
          <a:xfrm>
            <a:off x="1476375" y="5445125"/>
            <a:ext cx="2232025" cy="12684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66956" name="Oval 12"/>
          <p:cNvSpPr>
            <a:spLocks noChangeArrowheads="1"/>
          </p:cNvSpPr>
          <p:nvPr/>
        </p:nvSpPr>
        <p:spPr bwMode="auto">
          <a:xfrm>
            <a:off x="2916238" y="1484313"/>
            <a:ext cx="3311525" cy="1152525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>
            <a:outerShdw dist="107763" dir="18900000" algn="ctr" rotWithShape="0">
              <a:srgbClr val="60002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333333"/>
              </a:buClr>
              <a:buSzPct val="7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800000"/>
                </a:solidFill>
                <a:latin typeface="Arial Black" pitchFamily="34" charset="0"/>
              </a:rPr>
              <a:t>«АВЕСТА»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2360</Words>
  <Application>Microsoft Office PowerPoint</Application>
  <PresentationFormat>Экран (4:3)</PresentationFormat>
  <Paragraphs>263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Солнцестояние</vt:lpstr>
      <vt:lpstr>Презентация PowerPoint</vt:lpstr>
      <vt:lpstr>ПЛАН ЛЕКЦИИ:</vt:lpstr>
      <vt:lpstr>Духовное наследие наших предков</vt:lpstr>
      <vt:lpstr>Устное народное творчество, древние письменные  памятники </vt:lpstr>
      <vt:lpstr>              «АЛПАМЫШ» </vt:lpstr>
      <vt:lpstr>Памятник Алпамышу в Термезе</vt:lpstr>
      <vt:lpstr>Устное народное творчество, древние письменные памятники</vt:lpstr>
      <vt:lpstr>«Авеста» - священная книга зороастризма</vt:lpstr>
      <vt:lpstr>Справедливый образ жизни</vt:lpstr>
      <vt:lpstr>РЕЛИГИЯ – источник духовности</vt:lpstr>
      <vt:lpstr>Источники мусульманского права</vt:lpstr>
      <vt:lpstr>КОРАН</vt:lpstr>
      <vt:lpstr>Презентация PowerPoint</vt:lpstr>
      <vt:lpstr>Презентация PowerPoint</vt:lpstr>
      <vt:lpstr>РЕЛИГИЯ</vt:lpstr>
      <vt:lpstr>Презентация PowerPoint</vt:lpstr>
      <vt:lpstr>«Коран» - священная книга ислама</vt:lpstr>
      <vt:lpstr>Имам Ал-Бухари (810-870 )</vt:lpstr>
      <vt:lpstr>Абу Мансур ал-Матуриди (870- 944 гг.) </vt:lpstr>
      <vt:lpstr>Бурхан ад-дин Маргинани (1118 – 1197  гг.) </vt:lpstr>
      <vt:lpstr>Имам Ат-Термези  (середина VIII в.)</vt:lpstr>
      <vt:lpstr>  Абдулхалик Гиждувани (1118-1180)</vt:lpstr>
      <vt:lpstr>Презентация PowerPoint</vt:lpstr>
      <vt:lpstr>Махмуд Абу-л Касым  Замахшари (1075 – 1144 гг.) </vt:lpstr>
      <vt:lpstr>Бахауддин Накшбанди  (1318 - 1389)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АМИР ТЕМУР</vt:lpstr>
      <vt:lpstr>Презентация PowerPoint</vt:lpstr>
      <vt:lpstr>Презентация PowerPoint</vt:lpstr>
      <vt:lpstr>АМИР ТЕМУР</vt:lpstr>
      <vt:lpstr>Алишер Навои</vt:lpstr>
      <vt:lpstr>Презентация PowerPoint</vt:lpstr>
      <vt:lpstr>Презентация PowerPoint</vt:lpstr>
      <vt:lpstr> Ахмад Аль-Фергани</vt:lpstr>
      <vt:lpstr>Абу Наср Аль-Фараби</vt:lpstr>
      <vt:lpstr>Абу Рейхан Беруни</vt:lpstr>
      <vt:lpstr>Улугбек  (1394 – 1449 гг.)</vt:lpstr>
      <vt:lpstr>Свобода совести </vt:lpstr>
      <vt:lpstr>ЗАКОН РЕСПУБЛИКИ УЗБЕКИСТАН №618-I, О свободе совести и религиозных организаций (новая редакция) </vt:lpstr>
      <vt:lpstr>Свобода совести </vt:lpstr>
      <vt:lpstr>Контрольное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feruza bozarova</cp:lastModifiedBy>
  <cp:revision>48</cp:revision>
  <dcterms:created xsi:type="dcterms:W3CDTF">2015-12-18T15:54:37Z</dcterms:created>
  <dcterms:modified xsi:type="dcterms:W3CDTF">2020-05-13T09:31:53Z</dcterms:modified>
</cp:coreProperties>
</file>